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D9F"/>
    <a:srgbClr val="00B0F0"/>
    <a:srgbClr val="0099FF"/>
    <a:srgbClr val="7F7F7F"/>
    <a:srgbClr val="595959"/>
    <a:srgbClr val="606060"/>
    <a:srgbClr val="006D9B"/>
    <a:srgbClr val="003366"/>
    <a:srgbClr val="0067B0"/>
    <a:srgbClr val="006D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Estilo temático 1 - Énfasis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FD0F851-EC5A-4D38-B0AD-8093EC10F338}" styleName="Estilo claro 1 - Acento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030" autoAdjust="0"/>
    <p:restoredTop sz="89943" autoAdjust="0"/>
  </p:normalViewPr>
  <p:slideViewPr>
    <p:cSldViewPr>
      <p:cViewPr>
        <p:scale>
          <a:sx n="96" d="100"/>
          <a:sy n="96" d="100"/>
        </p:scale>
        <p:origin x="-2760" y="-318"/>
      </p:cViewPr>
      <p:guideLst>
        <p:guide orient="horz" pos="527"/>
        <p:guide orient="horz" pos="3838"/>
        <p:guide orient="horz" pos="845"/>
        <p:guide pos="5759"/>
        <p:guide pos="385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76" d="100"/>
          <a:sy n="76" d="100"/>
        </p:scale>
        <p:origin x="-1878" y="-90"/>
      </p:cViewPr>
      <p:guideLst>
        <p:guide orient="horz" pos="3127"/>
        <p:guide pos="2138"/>
      </p:guideLst>
    </p:cSldViewPr>
  </p:notesViewPr>
  <p:gridSpacing cx="72008" cy="72008"/>
</p:viewPr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2.769311369675995E-2"/>
          <c:y val="9.9592459112396947E-2"/>
          <c:w val="0.95032919398206339"/>
          <c:h val="0.73076912506355551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ppt_radio!$C$66</c:f>
              <c:strCache>
                <c:ptCount val="1"/>
                <c:pt idx="0">
                  <c:v>EBITDA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7F7F7F"/>
              </a:solidFill>
            </c:spPr>
          </c:dPt>
          <c:dPt>
            <c:idx val="1"/>
            <c:invertIfNegative val="0"/>
            <c:bubble3D val="0"/>
            <c:spPr>
              <a:solidFill>
                <a:srgbClr val="006D9B"/>
              </a:solidFill>
            </c:spPr>
          </c:dPt>
          <c:dLbls>
            <c:dLbl>
              <c:idx val="2"/>
              <c:numFmt formatCode="#,##0.0" sourceLinked="0"/>
              <c:spPr/>
              <c:txPr>
                <a:bodyPr/>
                <a:lstStyle/>
                <a:p>
                  <a:pPr>
                    <a:defRPr b="1" baseline="0"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pPr>
                  <a:endParaRPr lang="es-ES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es-E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ppt_radio!$B$69:$B$70</c:f>
              <c:strCache>
                <c:ptCount val="2"/>
                <c:pt idx="0">
                  <c:v>1Q 2015</c:v>
                </c:pt>
                <c:pt idx="1">
                  <c:v>1Q 2016</c:v>
                </c:pt>
              </c:strCache>
            </c:strRef>
          </c:cat>
          <c:val>
            <c:numRef>
              <c:f>ppt_radio!$C$69:$C$70</c:f>
              <c:numCache>
                <c:formatCode>#,##0.00;\(#,##0.00\)</c:formatCode>
                <c:ptCount val="2"/>
                <c:pt idx="0">
                  <c:v>2.4373382500000047</c:v>
                </c:pt>
                <c:pt idx="1">
                  <c:v>2.0679224000000098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1"/>
        <c:axId val="119316864"/>
        <c:axId val="119318400"/>
      </c:barChart>
      <c:catAx>
        <c:axId val="1193168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txPr>
          <a:bodyPr/>
          <a:lstStyle/>
          <a:p>
            <a:pPr>
              <a:defRPr b="1" i="0" baseline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s-ES"/>
          </a:p>
        </c:txPr>
        <c:crossAx val="119318400"/>
        <c:crosses val="autoZero"/>
        <c:auto val="1"/>
        <c:lblAlgn val="ctr"/>
        <c:lblOffset val="100"/>
        <c:noMultiLvlLbl val="0"/>
      </c:catAx>
      <c:valAx>
        <c:axId val="119318400"/>
        <c:scaling>
          <c:orientation val="minMax"/>
          <c:max val="2.5"/>
          <c:min val="0"/>
        </c:scaling>
        <c:delete val="1"/>
        <c:axPos val="l"/>
        <c:numFmt formatCode="#,##0.00" sourceLinked="0"/>
        <c:majorTickMark val="out"/>
        <c:minorTickMark val="none"/>
        <c:tickLblPos val="nextTo"/>
        <c:crossAx val="119316864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ln>
      <a:noFill/>
    </a:ln>
  </c:spPr>
  <c:externalData r:id="rId2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"/>
          <c:y val="3.449780819282406E-2"/>
          <c:w val="0.90974358974358971"/>
          <c:h val="0.80755792177450125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ppt_radio!$C$86</c:f>
              <c:strCache>
                <c:ptCount val="1"/>
                <c:pt idx="0">
                  <c:v>EBITDA</c:v>
                </c:pt>
              </c:strCache>
            </c:strRef>
          </c:tx>
          <c:spPr>
            <a:solidFill>
              <a:srgbClr val="7F7F7F"/>
            </a:solidFill>
          </c:spPr>
          <c:invertIfNegative val="0"/>
          <c:dPt>
            <c:idx val="1"/>
            <c:invertIfNegative val="0"/>
            <c:bubble3D val="0"/>
            <c:spPr>
              <a:solidFill>
                <a:srgbClr val="006D9B">
                  <a:alpha val="60000"/>
                </a:srgbClr>
              </a:solidFill>
            </c:spPr>
          </c:dPt>
          <c:dPt>
            <c:idx val="2"/>
            <c:invertIfNegative val="0"/>
            <c:bubble3D val="0"/>
            <c:spPr>
              <a:solidFill>
                <a:srgbClr val="006D9B"/>
              </a:solidFill>
            </c:spPr>
          </c:dPt>
          <c:dLbls>
            <c:numFmt formatCode="#,##0.0" sourceLinked="0"/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es-E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ppt_radio!$B$87:$B$89</c:f>
              <c:strCache>
                <c:ptCount val="3"/>
                <c:pt idx="0">
                  <c:v>1Q 2015</c:v>
                </c:pt>
                <c:pt idx="1">
                  <c:v>1Q 2016</c:v>
                </c:pt>
                <c:pt idx="2">
                  <c:v>1Q 2016 (ex-FX)</c:v>
                </c:pt>
              </c:strCache>
            </c:strRef>
          </c:cat>
          <c:val>
            <c:numRef>
              <c:f>ppt_radio!$C$87:$C$89</c:f>
              <c:numCache>
                <c:formatCode>#.##000;\(#.##000\)</c:formatCode>
                <c:ptCount val="3"/>
                <c:pt idx="0">
                  <c:v>5.6800060387111229</c:v>
                </c:pt>
                <c:pt idx="1">
                  <c:v>3.5862816950399004</c:v>
                </c:pt>
                <c:pt idx="2">
                  <c:v>4.2942674022667244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axId val="113818240"/>
        <c:axId val="113824128"/>
      </c:barChart>
      <c:catAx>
        <c:axId val="1138182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b="1" i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s-ES"/>
          </a:p>
        </c:txPr>
        <c:crossAx val="113824128"/>
        <c:crosses val="autoZero"/>
        <c:auto val="1"/>
        <c:lblAlgn val="ctr"/>
        <c:lblOffset val="100"/>
        <c:noMultiLvlLbl val="0"/>
      </c:catAx>
      <c:valAx>
        <c:axId val="113824128"/>
        <c:scaling>
          <c:orientation val="minMax"/>
          <c:max val="20"/>
          <c:min val="0"/>
        </c:scaling>
        <c:delete val="1"/>
        <c:axPos val="l"/>
        <c:numFmt formatCode="#,##0.00" sourceLinked="0"/>
        <c:majorTickMark val="out"/>
        <c:minorTickMark val="none"/>
        <c:tickLblPos val="nextTo"/>
        <c:crossAx val="113818240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externalData r:id="rId2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"/>
          <c:y val="3.449780819282406E-2"/>
          <c:w val="0.90974358974358971"/>
          <c:h val="0.80755792177450125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ppt_radio!$C$77</c:f>
              <c:strCache>
                <c:ptCount val="1"/>
                <c:pt idx="0">
                  <c:v>Revenue</c:v>
                </c:pt>
              </c:strCache>
            </c:strRef>
          </c:tx>
          <c:spPr>
            <a:solidFill>
              <a:srgbClr val="7F7F7F"/>
            </a:solidFill>
          </c:spPr>
          <c:invertIfNegative val="0"/>
          <c:dPt>
            <c:idx val="1"/>
            <c:invertIfNegative val="0"/>
            <c:bubble3D val="0"/>
            <c:spPr>
              <a:solidFill>
                <a:srgbClr val="006D9B">
                  <a:alpha val="60000"/>
                </a:srgbClr>
              </a:solidFill>
            </c:spPr>
          </c:dPt>
          <c:dPt>
            <c:idx val="2"/>
            <c:invertIfNegative val="0"/>
            <c:bubble3D val="0"/>
            <c:spPr>
              <a:solidFill>
                <a:srgbClr val="006D9B"/>
              </a:solidFill>
            </c:spPr>
          </c:dPt>
          <c:dLbls>
            <c:numFmt formatCode="#,##0" sourceLinked="0"/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es-E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ppt_radio!$B$78:$B$80</c:f>
              <c:strCache>
                <c:ptCount val="3"/>
                <c:pt idx="0">
                  <c:v>1Q 2015</c:v>
                </c:pt>
                <c:pt idx="1">
                  <c:v>1Q 2016</c:v>
                </c:pt>
                <c:pt idx="2">
                  <c:v>1Q 2016 (ex-FX)</c:v>
                </c:pt>
              </c:strCache>
            </c:strRef>
          </c:cat>
          <c:val>
            <c:numRef>
              <c:f>ppt_radio!$C$78:$C$80</c:f>
              <c:numCache>
                <c:formatCode>#.##000;\(#.##000\)</c:formatCode>
                <c:ptCount val="3"/>
                <c:pt idx="0">
                  <c:v>29.008881172963495</c:v>
                </c:pt>
                <c:pt idx="1">
                  <c:v>24.331490056704904</c:v>
                </c:pt>
                <c:pt idx="2">
                  <c:v>29.893185328069208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8"/>
        <c:axId val="113865472"/>
        <c:axId val="113867008"/>
      </c:barChart>
      <c:catAx>
        <c:axId val="1138654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b="1" i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s-ES"/>
          </a:p>
        </c:txPr>
        <c:crossAx val="113867008"/>
        <c:crosses val="autoZero"/>
        <c:auto val="1"/>
        <c:lblAlgn val="ctr"/>
        <c:lblOffset val="100"/>
        <c:noMultiLvlLbl val="0"/>
      </c:catAx>
      <c:valAx>
        <c:axId val="113867008"/>
        <c:scaling>
          <c:orientation val="minMax"/>
          <c:min val="10"/>
        </c:scaling>
        <c:delete val="1"/>
        <c:axPos val="l"/>
        <c:numFmt formatCode="#,##0.00" sourceLinked="0"/>
        <c:majorTickMark val="out"/>
        <c:minorTickMark val="none"/>
        <c:tickLblPos val="nextTo"/>
        <c:crossAx val="113865472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externalData r:id="rId2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2.3199486283452433E-2"/>
          <c:y val="1.1274350326387409E-2"/>
          <c:w val="0.96281209143067781"/>
          <c:h val="0.710423061101794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ppt_noticias!$C$99</c:f>
              <c:strCache>
                <c:ptCount val="1"/>
                <c:pt idx="0">
                  <c:v>EBITDA</c:v>
                </c:pt>
              </c:strCache>
            </c:strRef>
          </c:tx>
          <c:spPr>
            <a:solidFill>
              <a:srgbClr val="006D9F"/>
            </a:solidFill>
            <a:scene3d>
              <a:camera prst="orthographicFront"/>
              <a:lightRig rig="threePt" dir="t"/>
            </a:scene3d>
            <a:sp3d/>
          </c:spPr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</c:dPt>
          <c:dPt>
            <c:idx val="2"/>
            <c:invertIfNegative val="0"/>
            <c:bubble3D val="0"/>
          </c:dPt>
          <c:dLbls>
            <c:dLbl>
              <c:idx val="0"/>
              <c:layout>
                <c:manualLayout>
                  <c:x val="0"/>
                  <c:y val="0.10978358371703556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/>
              <a:lstStyle/>
              <a:p>
                <a:pPr>
                  <a:defRPr sz="1000" b="1" i="0" baseline="0">
                    <a:solidFill>
                      <a:schemeClr val="bg1"/>
                    </a:solidFill>
                    <a:latin typeface="Arial" panose="020B0604020202020204" pitchFamily="34" charset="0"/>
                    <a:cs typeface="Calibri" pitchFamily="34" charset="0"/>
                  </a:defRPr>
                </a:pPr>
                <a:endParaRPr lang="es-ES"/>
              </a:p>
            </c:txPr>
            <c:dLblPos val="inEnd"/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ppt_noticias!$B$100:$B$101</c:f>
              <c:strCache>
                <c:ptCount val="2"/>
                <c:pt idx="0">
                  <c:v>1Q 2015</c:v>
                </c:pt>
                <c:pt idx="1">
                  <c:v>1Q 2016</c:v>
                </c:pt>
              </c:strCache>
            </c:strRef>
          </c:cat>
          <c:val>
            <c:numRef>
              <c:f>ppt_noticias!$C$100:$C$101</c:f>
              <c:numCache>
                <c:formatCode>#,##0.0;\(#,##0.0\)</c:formatCode>
                <c:ptCount val="2"/>
                <c:pt idx="0">
                  <c:v>-0.7488636501921796</c:v>
                </c:pt>
                <c:pt idx="1">
                  <c:v>1.3859668477446139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2"/>
        <c:axId val="113358336"/>
        <c:axId val="113359872"/>
      </c:barChart>
      <c:catAx>
        <c:axId val="1133583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one"/>
        <c:spPr>
          <a:ln w="15875">
            <a:solidFill>
              <a:srgbClr val="7F7F7F"/>
            </a:solidFill>
          </a:ln>
        </c:spPr>
        <c:txPr>
          <a:bodyPr/>
          <a:lstStyle/>
          <a:p>
            <a:pPr>
              <a:defRPr sz="800" b="1" i="0" baseline="0">
                <a:solidFill>
                  <a:srgbClr val="606060"/>
                </a:solidFill>
                <a:latin typeface="Arial" panose="020B0604020202020204" pitchFamily="34" charset="0"/>
                <a:cs typeface="Calibri" pitchFamily="34" charset="0"/>
              </a:defRPr>
            </a:pPr>
            <a:endParaRPr lang="es-ES"/>
          </a:p>
        </c:txPr>
        <c:crossAx val="113359872"/>
        <c:crosses val="autoZero"/>
        <c:auto val="1"/>
        <c:lblAlgn val="ctr"/>
        <c:lblOffset val="100"/>
        <c:noMultiLvlLbl val="0"/>
      </c:catAx>
      <c:valAx>
        <c:axId val="113359872"/>
        <c:scaling>
          <c:orientation val="minMax"/>
          <c:max val="4"/>
          <c:min val="-2"/>
        </c:scaling>
        <c:delete val="1"/>
        <c:axPos val="l"/>
        <c:numFmt formatCode="#,##0.0;\(#,##0.0\)" sourceLinked="1"/>
        <c:majorTickMark val="out"/>
        <c:minorTickMark val="none"/>
        <c:tickLblPos val="nextTo"/>
        <c:crossAx val="113358336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800"/>
      </a:pPr>
      <a:endParaRPr lang="es-ES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42151224620238531"/>
          <c:y val="0.19126055462182889"/>
          <c:w val="0.49980797737070431"/>
          <c:h val="0.72347176241269195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006D9F"/>
              </a:solidFill>
            </c:spPr>
          </c:dPt>
          <c:dPt>
            <c:idx val="1"/>
            <c:bubble3D val="0"/>
            <c:spPr>
              <a:solidFill>
                <a:schemeClr val="bg1">
                  <a:lumMod val="75000"/>
                </a:schemeClr>
              </a:solidFill>
            </c:spPr>
          </c:dPt>
          <c:dPt>
            <c:idx val="2"/>
            <c:bubble3D val="0"/>
            <c:spPr>
              <a:solidFill>
                <a:srgbClr val="006D9B">
                  <a:alpha val="60000"/>
                </a:srgbClr>
              </a:solidFill>
            </c:spPr>
          </c:dPt>
          <c:dPt>
            <c:idx val="3"/>
            <c:bubble3D val="0"/>
            <c:spPr>
              <a:solidFill>
                <a:schemeClr val="tx1">
                  <a:lumMod val="50000"/>
                  <a:lumOff val="50000"/>
                </a:schemeClr>
              </a:solidFill>
            </c:spPr>
          </c:dPt>
          <c:dLbls>
            <c:dLbl>
              <c:idx val="0"/>
              <c:layout>
                <c:manualLayout>
                  <c:x val="-0.15844126793739985"/>
                  <c:y val="-0.17397493646396725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9.3534875498075626E-2"/>
                  <c:y val="-0.18092512562002927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.12397795771173799"/>
                  <c:y val="7.8267683579231348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8.6933213659173433E-2"/>
                  <c:y val="0.15588182839298095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delete val="1"/>
            </c:dLbl>
            <c:txPr>
              <a:bodyPr/>
              <a:lstStyle/>
              <a:p>
                <a:pPr>
                  <a:defRPr sz="1200" b="1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es-E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Contribución!$A$16:$A$19</c:f>
              <c:strCache>
                <c:ptCount val="4"/>
                <c:pt idx="0">
                  <c:v>Santillana</c:v>
                </c:pt>
                <c:pt idx="1">
                  <c:v>Radio</c:v>
                </c:pt>
                <c:pt idx="2">
                  <c:v>Press</c:v>
                </c:pt>
                <c:pt idx="3">
                  <c:v>Media Capital</c:v>
                </c:pt>
              </c:strCache>
            </c:strRef>
          </c:cat>
          <c:val>
            <c:numRef>
              <c:f>Contribución!$B$16:$B$19</c:f>
              <c:numCache>
                <c:formatCode>0%</c:formatCode>
                <c:ptCount val="4"/>
                <c:pt idx="0">
                  <c:v>0.5115198960058408</c:v>
                </c:pt>
                <c:pt idx="1">
                  <c:v>0.19571090463307977</c:v>
                </c:pt>
                <c:pt idx="2">
                  <c:v>0.17393767418751949</c:v>
                </c:pt>
                <c:pt idx="3">
                  <c:v>0.11864491149165057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2.0795864131412541E-2"/>
          <c:y val="7.049898332416793E-2"/>
          <c:w val="0.36793602872179837"/>
          <c:h val="0.53626435580143472"/>
        </c:manualLayout>
      </c:layout>
      <c:overlay val="0"/>
      <c:spPr>
        <a:solidFill>
          <a:schemeClr val="bg1"/>
        </a:solidFill>
      </c:spPr>
      <c:txPr>
        <a:bodyPr/>
        <a:lstStyle/>
        <a:p>
          <a:pPr rtl="0">
            <a:defRPr sz="1100" b="1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defRPr>
          </a:pPr>
          <a:endParaRPr lang="es-ES"/>
        </a:p>
      </c:txPr>
    </c:legend>
    <c:plotVisOnly val="1"/>
    <c:dispBlanksAs val="gap"/>
    <c:showDLblsOverMax val="0"/>
  </c:chart>
  <c:spPr>
    <a:solidFill>
      <a:schemeClr val="bg1"/>
    </a:solidFill>
    <a:ln>
      <a:noFill/>
    </a:ln>
  </c:spPr>
  <c:externalData r:id="rId2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3.0389360672516498E-2"/>
          <c:y val="0.15758240012060293"/>
          <c:w val="0.96281209143067781"/>
          <c:h val="0.710423061101794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ppt_noticias!$C$91</c:f>
              <c:strCache>
                <c:ptCount val="1"/>
                <c:pt idx="0">
                  <c:v>Revenue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/>
          </c:spPr>
          <c:invertIfNegative val="0"/>
          <c:dPt>
            <c:idx val="0"/>
            <c:invertIfNegative val="0"/>
            <c:bubble3D val="0"/>
            <c:spPr>
              <a:solidFill>
                <a:srgbClr val="006D9F"/>
              </a:solidFill>
              <a:scene3d>
                <a:camera prst="orthographicFront"/>
                <a:lightRig rig="threePt" dir="t"/>
              </a:scene3d>
              <a:sp3d/>
            </c:spPr>
          </c:dPt>
          <c:dPt>
            <c:idx val="1"/>
            <c:invertIfNegative val="0"/>
            <c:bubble3D val="0"/>
            <c:spPr>
              <a:solidFill>
                <a:srgbClr val="006D9B"/>
              </a:solidFill>
              <a:scene3d>
                <a:camera prst="orthographicFront"/>
                <a:lightRig rig="threePt" dir="t"/>
              </a:scene3d>
              <a:sp3d/>
            </c:spPr>
          </c:dPt>
          <c:dPt>
            <c:idx val="2"/>
            <c:invertIfNegative val="0"/>
            <c:bubble3D val="0"/>
            <c:spPr>
              <a:solidFill>
                <a:srgbClr val="006D9B">
                  <a:alpha val="80000"/>
                </a:srgbClr>
              </a:solidFill>
              <a:scene3d>
                <a:camera prst="orthographicFront"/>
                <a:lightRig rig="threePt" dir="t"/>
              </a:scene3d>
              <a:sp3d/>
            </c:spPr>
          </c:dPt>
          <c:dLbls>
            <c:dLbl>
              <c:idx val="0"/>
              <c:layout/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" sourceLinked="0"/>
            <c:txPr>
              <a:bodyPr/>
              <a:lstStyle/>
              <a:p>
                <a:pPr>
                  <a:defRPr sz="1000" b="1" i="0" baseline="0">
                    <a:solidFill>
                      <a:schemeClr val="bg1"/>
                    </a:solidFill>
                    <a:latin typeface="Arial" panose="020B0604020202020204" pitchFamily="34" charset="0"/>
                    <a:cs typeface="Calibri" pitchFamily="34" charset="0"/>
                  </a:defRPr>
                </a:pPr>
                <a:endParaRPr lang="es-ES"/>
              </a:p>
            </c:txPr>
            <c:dLblPos val="inEnd"/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ppt_noticias!$B$92:$B$94</c:f>
              <c:strCache>
                <c:ptCount val="2"/>
                <c:pt idx="0">
                  <c:v>1Q 2015</c:v>
                </c:pt>
                <c:pt idx="1">
                  <c:v>1Q 2016</c:v>
                </c:pt>
              </c:strCache>
            </c:strRef>
          </c:cat>
          <c:val>
            <c:numRef>
              <c:f>ppt_noticias!$C$92:$C$93</c:f>
              <c:numCache>
                <c:formatCode>#.##000;\(#.##000\)</c:formatCode>
                <c:ptCount val="2"/>
                <c:pt idx="0">
                  <c:v>55.976589645665314</c:v>
                </c:pt>
                <c:pt idx="1">
                  <c:v>57.236800756516104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2"/>
        <c:axId val="113402240"/>
        <c:axId val="113403776"/>
      </c:barChart>
      <c:catAx>
        <c:axId val="1134022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 w="15875">
            <a:solidFill>
              <a:srgbClr val="7F7F7F"/>
            </a:solidFill>
          </a:ln>
        </c:spPr>
        <c:txPr>
          <a:bodyPr/>
          <a:lstStyle/>
          <a:p>
            <a:pPr>
              <a:defRPr sz="800" b="1" i="0" baseline="0">
                <a:solidFill>
                  <a:srgbClr val="606060"/>
                </a:solidFill>
                <a:latin typeface="Arial" panose="020B0604020202020204" pitchFamily="34" charset="0"/>
                <a:cs typeface="Calibri" pitchFamily="34" charset="0"/>
              </a:defRPr>
            </a:pPr>
            <a:endParaRPr lang="es-ES"/>
          </a:p>
        </c:txPr>
        <c:crossAx val="113403776"/>
        <c:crosses val="autoZero"/>
        <c:auto val="1"/>
        <c:lblAlgn val="ctr"/>
        <c:lblOffset val="100"/>
        <c:noMultiLvlLbl val="0"/>
      </c:catAx>
      <c:valAx>
        <c:axId val="113403776"/>
        <c:scaling>
          <c:orientation val="minMax"/>
        </c:scaling>
        <c:delete val="1"/>
        <c:axPos val="l"/>
        <c:numFmt formatCode="#.##000;\(#.##000\)" sourceLinked="1"/>
        <c:majorTickMark val="out"/>
        <c:minorTickMark val="none"/>
        <c:tickLblPos val="nextTo"/>
        <c:crossAx val="113402240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800"/>
      </a:pPr>
      <a:endParaRPr lang="es-ES"/>
    </a:p>
  </c:txPr>
  <c:externalData r:id="rId2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1.5481831965698948E-2"/>
          <c:y val="2.1604940896877235E-2"/>
          <c:w val="0.97567140691104448"/>
          <c:h val="0.86914618804634347"/>
        </c:manualLayout>
      </c:layout>
      <c:barChart>
        <c:barDir val="col"/>
        <c:grouping val="stacked"/>
        <c:varyColors val="0"/>
        <c:ser>
          <c:idx val="0"/>
          <c:order val="0"/>
          <c:invertIfNegative val="0"/>
          <c:dPt>
            <c:idx val="0"/>
            <c:invertIfNegative val="0"/>
            <c:bubble3D val="0"/>
            <c:spPr>
              <a:solidFill>
                <a:srgbClr val="006D9B"/>
              </a:solidFill>
            </c:spPr>
          </c:dPt>
          <c:dPt>
            <c:idx val="1"/>
            <c:invertIfNegative val="0"/>
            <c:bubble3D val="0"/>
            <c:spPr>
              <a:noFill/>
            </c:spPr>
          </c:dPt>
          <c:dPt>
            <c:idx val="2"/>
            <c:invertIfNegative val="0"/>
            <c:bubble3D val="0"/>
            <c:spPr>
              <a:noFill/>
            </c:spPr>
          </c:dPt>
          <c:dPt>
            <c:idx val="3"/>
            <c:invertIfNegative val="0"/>
            <c:bubble3D val="0"/>
            <c:spPr>
              <a:solidFill>
                <a:schemeClr val="bg1"/>
              </a:solidFill>
            </c:spPr>
          </c:dPt>
          <c:dPt>
            <c:idx val="4"/>
            <c:invertIfNegative val="0"/>
            <c:bubble3D val="0"/>
            <c:spPr>
              <a:solidFill>
                <a:srgbClr val="006D9F"/>
              </a:solidFill>
              <a:ln>
                <a:solidFill>
                  <a:schemeClr val="accent1"/>
                </a:solidFill>
              </a:ln>
            </c:spPr>
          </c:dPt>
          <c:dPt>
            <c:idx val="5"/>
            <c:invertIfNegative val="0"/>
            <c:bubble3D val="0"/>
            <c:spPr>
              <a:noFill/>
            </c:spPr>
          </c:dPt>
          <c:dPt>
            <c:idx val="6"/>
            <c:invertIfNegative val="0"/>
            <c:bubble3D val="0"/>
            <c:spPr>
              <a:noFill/>
            </c:spPr>
          </c:dPt>
          <c:dPt>
            <c:idx val="7"/>
            <c:invertIfNegative val="0"/>
            <c:bubble3D val="0"/>
            <c:spPr>
              <a:solidFill>
                <a:srgbClr val="006D9B"/>
              </a:solidFill>
            </c:spPr>
          </c:dPt>
          <c:dLbls>
            <c:dLbl>
              <c:idx val="0"/>
              <c:layout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sz="1200" b="1">
                        <a:solidFill>
                          <a:schemeClr val="bg1"/>
                        </a:solidFill>
                      </a:rPr>
                      <a:t>57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tx>
                <c:rich>
                  <a:bodyPr/>
                  <a:lstStyle/>
                  <a:p>
                    <a:r>
                      <a:rPr lang="en-US" sz="1200" b="1">
                        <a:solidFill>
                          <a:schemeClr val="bg1"/>
                        </a:solidFill>
                      </a:rPr>
                      <a:t>62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 b="1">
                    <a:solidFill>
                      <a:schemeClr val="bg1"/>
                    </a:solidFill>
                  </a:defRPr>
                </a:pPr>
                <a:endParaRPr lang="es-ES"/>
              </a:p>
            </c:txPr>
            <c:dLblPos val="ctr"/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revenues_gastos!$D$1:$H$1</c:f>
              <c:strCache>
                <c:ptCount val="5"/>
                <c:pt idx="0">
                  <c:v>Revenues 1Q 2015</c:v>
                </c:pt>
                <c:pt idx="1">
                  <c:v>Advertising</c:v>
                </c:pt>
                <c:pt idx="2">
                  <c:v>Circulation</c:v>
                </c:pt>
                <c:pt idx="3">
                  <c:v>Add-ons and others</c:v>
                </c:pt>
                <c:pt idx="4">
                  <c:v>Revenues 1Q 2016</c:v>
                </c:pt>
              </c:strCache>
            </c:strRef>
          </c:cat>
          <c:val>
            <c:numRef>
              <c:f>revenues_gastos!$D$2:$H$2</c:f>
              <c:numCache>
                <c:formatCode>#,##0</c:formatCode>
                <c:ptCount val="5"/>
                <c:pt idx="0">
                  <c:v>56</c:v>
                </c:pt>
                <c:pt idx="1">
                  <c:v>56</c:v>
                </c:pt>
                <c:pt idx="2">
                  <c:v>55.099999999999994</c:v>
                </c:pt>
                <c:pt idx="3">
                  <c:v>55.900000000000006</c:v>
                </c:pt>
                <c:pt idx="4">
                  <c:v>57.2</c:v>
                </c:pt>
              </c:numCache>
            </c:numRef>
          </c:val>
        </c:ser>
        <c:ser>
          <c:idx val="1"/>
          <c:order val="1"/>
          <c:invertIfNegative val="0"/>
          <c:dPt>
            <c:idx val="1"/>
            <c:invertIfNegative val="0"/>
            <c:bubble3D val="0"/>
            <c:spPr>
              <a:solidFill>
                <a:srgbClr val="00B0F0"/>
              </a:solidFill>
            </c:spPr>
          </c:dPt>
          <c:dPt>
            <c:idx val="2"/>
            <c:invertIfNegative val="0"/>
            <c:bubble3D val="0"/>
            <c:spPr>
              <a:solidFill>
                <a:schemeClr val="bg1">
                  <a:lumMod val="50000"/>
                </a:schemeClr>
              </a:solidFill>
            </c:spPr>
          </c:dPt>
          <c:dPt>
            <c:idx val="3"/>
            <c:invertIfNegative val="0"/>
            <c:bubble3D val="0"/>
            <c:spPr>
              <a:solidFill>
                <a:srgbClr val="00B0F0"/>
              </a:solidFill>
            </c:spPr>
          </c:dPt>
          <c:dPt>
            <c:idx val="4"/>
            <c:invertIfNegative val="0"/>
            <c:bubble3D val="0"/>
            <c:spPr>
              <a:solidFill>
                <a:schemeClr val="bg1">
                  <a:lumMod val="50000"/>
                </a:schemeClr>
              </a:solidFill>
            </c:spPr>
          </c:dPt>
          <c:dPt>
            <c:idx val="5"/>
            <c:invertIfNegative val="0"/>
            <c:bubble3D val="0"/>
            <c:spPr>
              <a:solidFill>
                <a:schemeClr val="tx1">
                  <a:lumMod val="50000"/>
                  <a:lumOff val="50000"/>
                </a:schemeClr>
              </a:solidFill>
            </c:spPr>
          </c:dPt>
          <c:dPt>
            <c:idx val="6"/>
            <c:invertIfNegative val="0"/>
            <c:bubble3D val="0"/>
            <c:spPr>
              <a:solidFill>
                <a:srgbClr val="00B0F0"/>
              </a:solidFill>
            </c:spPr>
          </c:dPt>
          <c:dPt>
            <c:idx val="7"/>
            <c:invertIfNegative val="0"/>
            <c:bubble3D val="0"/>
            <c:spPr>
              <a:noFill/>
            </c:spPr>
          </c:dPt>
          <c:dLbls>
            <c:dLbl>
              <c:idx val="1"/>
              <c:layout>
                <c:manualLayout>
                  <c:x val="-5.7825997475690312E-3"/>
                  <c:y val="8.6365362624670053E-2"/>
                </c:manualLayout>
              </c:layout>
              <c:tx>
                <c:rich>
                  <a:bodyPr/>
                  <a:lstStyle/>
                  <a:p>
                    <a:r>
                      <a:rPr lang="en-US" sz="1200" b="1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rPr>
                      <a:t>0.9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8912998737845156E-3"/>
                  <c:y val="5.9791404894002344E-2"/>
                </c:manualLayout>
              </c:layout>
              <c:tx>
                <c:rich>
                  <a:bodyPr/>
                  <a:lstStyle/>
                  <a:p>
                    <a:r>
                      <a:rPr lang="en-US" sz="12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rPr>
                      <a:t>(1)</a:t>
                    </a:r>
                    <a:endParaRPr lang="en-US" dirty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0"/>
                  <c:y val="0.10629583092267082"/>
                </c:manualLayout>
              </c:layout>
              <c:tx>
                <c:rich>
                  <a:bodyPr/>
                  <a:lstStyle/>
                  <a:p>
                    <a:r>
                      <a:rPr lang="en-US" sz="1200" b="1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rPr>
                      <a:t>1.4</a:t>
                    </a:r>
                    <a:endParaRPr lang="en-US" dirty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tx>
                <c:rich>
                  <a:bodyPr/>
                  <a:lstStyle/>
                  <a:p>
                    <a:r>
                      <a:rPr lang="en-US" sz="1200" b="1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rPr>
                      <a:t>(4)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</c:spPr>
            <c:txPr>
              <a:bodyPr/>
              <a:lstStyle/>
              <a:p>
                <a:pPr>
                  <a:defRPr sz="1200" b="1">
                    <a:solidFill>
                      <a:schemeClr val="tx1">
                        <a:lumMod val="65000"/>
                        <a:lumOff val="35000"/>
                      </a:schemeClr>
                    </a:solidFill>
                  </a:defRPr>
                </a:pPr>
                <a:endParaRPr lang="es-ES"/>
              </a:p>
            </c:txPr>
            <c:dLblPos val="ctr"/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revenues_gastos!$D$1:$H$1</c:f>
              <c:strCache>
                <c:ptCount val="5"/>
                <c:pt idx="0">
                  <c:v>Revenues 1Q 2015</c:v>
                </c:pt>
                <c:pt idx="1">
                  <c:v>Advertising</c:v>
                </c:pt>
                <c:pt idx="2">
                  <c:v>Circulation</c:v>
                </c:pt>
                <c:pt idx="3">
                  <c:v>Add-ons and others</c:v>
                </c:pt>
                <c:pt idx="4">
                  <c:v>Revenues 1Q 2016</c:v>
                </c:pt>
              </c:strCache>
            </c:strRef>
          </c:cat>
          <c:val>
            <c:numRef>
              <c:f>revenues_gastos!$D$3:$H$3</c:f>
              <c:numCache>
                <c:formatCode>#.##00</c:formatCode>
                <c:ptCount val="5"/>
                <c:pt idx="1">
                  <c:v>0.90000000000000213</c:v>
                </c:pt>
                <c:pt idx="2">
                  <c:v>1</c:v>
                </c:pt>
                <c:pt idx="3">
                  <c:v>1.4000000000000004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40"/>
        <c:overlap val="100"/>
        <c:axId val="113502080"/>
        <c:axId val="113503616"/>
      </c:barChart>
      <c:catAx>
        <c:axId val="113502080"/>
        <c:scaling>
          <c:orientation val="minMax"/>
        </c:scaling>
        <c:delete val="0"/>
        <c:axPos val="b"/>
        <c:majorTickMark val="none"/>
        <c:minorTickMark val="none"/>
        <c:tickLblPos val="low"/>
        <c:txPr>
          <a:bodyPr/>
          <a:lstStyle/>
          <a:p>
            <a:pPr>
              <a:defRPr b="1">
                <a:solidFill>
                  <a:schemeClr val="tx1">
                    <a:lumMod val="65000"/>
                    <a:lumOff val="35000"/>
                  </a:schemeClr>
                </a:solidFill>
              </a:defRPr>
            </a:pPr>
            <a:endParaRPr lang="es-ES"/>
          </a:p>
        </c:txPr>
        <c:crossAx val="113503616"/>
        <c:crosses val="autoZero"/>
        <c:auto val="1"/>
        <c:lblAlgn val="ctr"/>
        <c:lblOffset val="100"/>
        <c:noMultiLvlLbl val="0"/>
      </c:catAx>
      <c:valAx>
        <c:axId val="113503616"/>
        <c:scaling>
          <c:orientation val="minMax"/>
          <c:min val="40"/>
        </c:scaling>
        <c:delete val="1"/>
        <c:axPos val="l"/>
        <c:numFmt formatCode="#,##0" sourceLinked="1"/>
        <c:majorTickMark val="out"/>
        <c:minorTickMark val="none"/>
        <c:tickLblPos val="nextTo"/>
        <c:crossAx val="113502080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800"/>
      </a:pPr>
      <a:endParaRPr lang="es-ES"/>
    </a:p>
  </c:txPr>
  <c:externalData r:id="rId2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2.1527600748438392E-2"/>
          <c:y val="2.1604919917117847E-2"/>
          <c:w val="0.97567140691104448"/>
          <c:h val="0.86914618804634347"/>
        </c:manualLayout>
      </c:layout>
      <c:barChart>
        <c:barDir val="col"/>
        <c:grouping val="stacked"/>
        <c:varyColors val="0"/>
        <c:ser>
          <c:idx val="0"/>
          <c:order val="0"/>
          <c:invertIfNegative val="0"/>
          <c:dPt>
            <c:idx val="0"/>
            <c:invertIfNegative val="0"/>
            <c:bubble3D val="0"/>
            <c:spPr>
              <a:solidFill>
                <a:srgbClr val="006D9B"/>
              </a:solidFill>
            </c:spPr>
          </c:dPt>
          <c:dPt>
            <c:idx val="1"/>
            <c:invertIfNegative val="0"/>
            <c:bubble3D val="0"/>
            <c:spPr>
              <a:noFill/>
            </c:spPr>
          </c:dPt>
          <c:dPt>
            <c:idx val="2"/>
            <c:invertIfNegative val="0"/>
            <c:bubble3D val="0"/>
            <c:spPr>
              <a:noFill/>
            </c:spPr>
          </c:dPt>
          <c:dPt>
            <c:idx val="3"/>
            <c:invertIfNegative val="0"/>
            <c:bubble3D val="0"/>
            <c:spPr>
              <a:solidFill>
                <a:schemeClr val="bg1"/>
              </a:solidFill>
            </c:spPr>
          </c:dPt>
          <c:dPt>
            <c:idx val="4"/>
            <c:invertIfNegative val="0"/>
            <c:bubble3D val="0"/>
            <c:spPr>
              <a:solidFill>
                <a:schemeClr val="bg1"/>
              </a:solidFill>
              <a:ln>
                <a:noFill/>
              </a:ln>
            </c:spPr>
          </c:dPt>
          <c:dPt>
            <c:idx val="5"/>
            <c:invertIfNegative val="0"/>
            <c:bubble3D val="0"/>
            <c:spPr>
              <a:solidFill>
                <a:srgbClr val="006D9F"/>
              </a:solidFill>
            </c:spPr>
          </c:dPt>
          <c:dPt>
            <c:idx val="6"/>
            <c:invertIfNegative val="0"/>
            <c:bubble3D val="0"/>
            <c:spPr>
              <a:noFill/>
            </c:spPr>
          </c:dPt>
          <c:dPt>
            <c:idx val="7"/>
            <c:invertIfNegative val="0"/>
            <c:bubble3D val="0"/>
            <c:spPr>
              <a:solidFill>
                <a:srgbClr val="006D9B"/>
              </a:solidFill>
            </c:spPr>
          </c:dPt>
          <c:dLbls>
            <c:dLbl>
              <c:idx val="0"/>
              <c:layout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tx>
                <c:rich>
                  <a:bodyPr/>
                  <a:lstStyle/>
                  <a:p>
                    <a:r>
                      <a:rPr lang="en-US" sz="1200" b="1">
                        <a:solidFill>
                          <a:schemeClr val="bg1"/>
                        </a:solidFill>
                      </a:rPr>
                      <a:t>62</a:t>
                    </a:r>
                    <a:endParaRPr lang="en-US" sz="1600" b="1">
                      <a:solidFill>
                        <a:schemeClr val="bg1"/>
                      </a:solidFill>
                    </a:endParaRP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 b="1">
                    <a:solidFill>
                      <a:schemeClr val="bg1"/>
                    </a:solidFill>
                  </a:defRPr>
                </a:pPr>
                <a:endParaRPr lang="es-ES"/>
              </a:p>
            </c:txPr>
            <c:dLblPos val="ctr"/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revenues_gastos!$J$1:$O$1</c:f>
              <c:strCache>
                <c:ptCount val="6"/>
                <c:pt idx="0">
                  <c:v>Expenses 1Q 2015</c:v>
                </c:pt>
                <c:pt idx="1">
                  <c:v>Purchases and consumptions</c:v>
                </c:pt>
                <c:pt idx="2">
                  <c:v>Add-ons</c:v>
                </c:pt>
                <c:pt idx="3">
                  <c:v>External services</c:v>
                </c:pt>
                <c:pt idx="4">
                  <c:v>Personnel</c:v>
                </c:pt>
                <c:pt idx="5">
                  <c:v>Expenses 1Q 2016</c:v>
                </c:pt>
              </c:strCache>
            </c:strRef>
          </c:cat>
          <c:val>
            <c:numRef>
              <c:f>revenues_gastos!$J$2:$O$2</c:f>
              <c:numCache>
                <c:formatCode>#,##0</c:formatCode>
                <c:ptCount val="6"/>
                <c:pt idx="0">
                  <c:v>56.7</c:v>
                </c:pt>
                <c:pt idx="1">
                  <c:v>55.2</c:v>
                </c:pt>
                <c:pt idx="2">
                  <c:v>56.7</c:v>
                </c:pt>
                <c:pt idx="3">
                  <c:v>56.5</c:v>
                </c:pt>
                <c:pt idx="4">
                  <c:v>56</c:v>
                </c:pt>
                <c:pt idx="5">
                  <c:v>55.9</c:v>
                </c:pt>
              </c:numCache>
            </c:numRef>
          </c:val>
        </c:ser>
        <c:ser>
          <c:idx val="1"/>
          <c:order val="1"/>
          <c:invertIfNegative val="0"/>
          <c:dPt>
            <c:idx val="1"/>
            <c:invertIfNegative val="0"/>
            <c:bubble3D val="0"/>
            <c:spPr>
              <a:solidFill>
                <a:srgbClr val="00B0F0"/>
              </a:solidFill>
            </c:spPr>
          </c:dPt>
          <c:dPt>
            <c:idx val="2"/>
            <c:invertIfNegative val="0"/>
            <c:bubble3D val="0"/>
            <c:spPr>
              <a:solidFill>
                <a:schemeClr val="bg1">
                  <a:lumMod val="50000"/>
                </a:schemeClr>
              </a:solidFill>
            </c:spPr>
          </c:dPt>
          <c:dPt>
            <c:idx val="3"/>
            <c:invertIfNegative val="0"/>
            <c:bubble3D val="0"/>
            <c:spPr>
              <a:solidFill>
                <a:schemeClr val="tx1">
                  <a:lumMod val="50000"/>
                  <a:lumOff val="50000"/>
                </a:schemeClr>
              </a:solidFill>
            </c:spPr>
          </c:dPt>
          <c:dPt>
            <c:idx val="4"/>
            <c:invertIfNegative val="0"/>
            <c:bubble3D val="0"/>
            <c:spPr>
              <a:solidFill>
                <a:schemeClr val="bg1">
                  <a:lumMod val="50000"/>
                </a:schemeClr>
              </a:solidFill>
            </c:spPr>
          </c:dPt>
          <c:dPt>
            <c:idx val="5"/>
            <c:invertIfNegative val="0"/>
            <c:bubble3D val="0"/>
            <c:spPr>
              <a:solidFill>
                <a:schemeClr val="tx1">
                  <a:lumMod val="50000"/>
                  <a:lumOff val="50000"/>
                </a:schemeClr>
              </a:solidFill>
            </c:spPr>
          </c:dPt>
          <c:dPt>
            <c:idx val="6"/>
            <c:invertIfNegative val="0"/>
            <c:bubble3D val="0"/>
            <c:spPr>
              <a:solidFill>
                <a:srgbClr val="00B0F0"/>
              </a:solidFill>
            </c:spPr>
          </c:dPt>
          <c:dPt>
            <c:idx val="7"/>
            <c:invertIfNegative val="0"/>
            <c:bubble3D val="0"/>
            <c:spPr>
              <a:noFill/>
            </c:spPr>
          </c:dPt>
          <c:dLbls>
            <c:dLbl>
              <c:idx val="1"/>
              <c:layout>
                <c:manualLayout>
                  <c:x val="-5.7825997475690312E-3"/>
                  <c:y val="8.3723086019765983E-2"/>
                </c:manualLayout>
              </c:layout>
              <c:tx>
                <c:rich>
                  <a:bodyPr/>
                  <a:lstStyle/>
                  <a:p>
                    <a:r>
                      <a:rPr lang="en-US" sz="8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rPr>
                      <a:t>(</a:t>
                    </a:r>
                    <a:r>
                      <a:rPr lang="en-US" sz="80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rPr>
                      <a:t>1.5)</a:t>
                    </a:r>
                    <a:endParaRPr lang="en-US" dirty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"/>
                  <c:y val="9.6603560792037635E-2"/>
                </c:manualLayout>
              </c:layout>
              <c:tx>
                <c:rich>
                  <a:bodyPr/>
                  <a:lstStyle/>
                  <a:p>
                    <a:r>
                      <a:rPr lang="en-US" sz="8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rPr>
                      <a:t>1.3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4688909144933153E-3"/>
                  <c:y val="5.3946448167976495E-2"/>
                </c:manualLayout>
              </c:layout>
              <c:tx>
                <c:rich>
                  <a:bodyPr/>
                  <a:lstStyle/>
                  <a:p>
                    <a:r>
                      <a:rPr lang="en-US" sz="8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rPr>
                      <a:t>(0.3)</a:t>
                    </a:r>
                    <a:endParaRPr lang="en-US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</a:endParaRP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4688909144933153E-3"/>
                  <c:y val="7.2827705026768275E-2"/>
                </c:manualLayout>
              </c:layout>
              <c:tx>
                <c:rich>
                  <a:bodyPr/>
                  <a:lstStyle/>
                  <a:p>
                    <a:r>
                      <a:rPr lang="en-US" sz="80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rPr>
                      <a:t>(0.5)</a:t>
                    </a:r>
                    <a:endParaRPr lang="en-US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</a:endParaRP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tx>
                <c:rich>
                  <a:bodyPr/>
                  <a:lstStyle/>
                  <a:p>
                    <a:r>
                      <a:rPr lang="en-US" sz="8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rPr>
                      <a:t>(4)</a:t>
                    </a:r>
                    <a:endParaRPr lang="en-US">
                      <a:solidFill>
                        <a:schemeClr val="bg1">
                          <a:lumMod val="50000"/>
                        </a:schemeClr>
                      </a:solidFill>
                    </a:endParaRP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</c:spPr>
            <c:txPr>
              <a:bodyPr/>
              <a:lstStyle/>
              <a:p>
                <a:pPr>
                  <a:defRPr sz="800" b="1">
                    <a:solidFill>
                      <a:schemeClr val="tx1">
                        <a:lumMod val="75000"/>
                        <a:lumOff val="25000"/>
                      </a:schemeClr>
                    </a:solidFill>
                  </a:defRPr>
                </a:pPr>
                <a:endParaRPr lang="es-ES"/>
              </a:p>
            </c:txPr>
            <c:dLblPos val="ctr"/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revenues_gastos!$J$1:$O$1</c:f>
              <c:strCache>
                <c:ptCount val="6"/>
                <c:pt idx="0">
                  <c:v>Expenses 1Q 2015</c:v>
                </c:pt>
                <c:pt idx="1">
                  <c:v>Purchases and consumptions</c:v>
                </c:pt>
                <c:pt idx="2">
                  <c:v>Add-ons</c:v>
                </c:pt>
                <c:pt idx="3">
                  <c:v>External services</c:v>
                </c:pt>
                <c:pt idx="4">
                  <c:v>Personnel</c:v>
                </c:pt>
                <c:pt idx="5">
                  <c:v>Expenses 1Q 2016</c:v>
                </c:pt>
              </c:strCache>
            </c:strRef>
          </c:cat>
          <c:val>
            <c:numRef>
              <c:f>revenues_gastos!$J$3:$O$3</c:f>
              <c:numCache>
                <c:formatCode>#.##00</c:formatCode>
                <c:ptCount val="6"/>
                <c:pt idx="1">
                  <c:v>1.5</c:v>
                </c:pt>
                <c:pt idx="2">
                  <c:v>1.3000000000000003</c:v>
                </c:pt>
                <c:pt idx="3">
                  <c:v>0.29999999999999716</c:v>
                </c:pt>
                <c:pt idx="4">
                  <c:v>0.5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40"/>
        <c:overlap val="100"/>
        <c:axId val="113564288"/>
        <c:axId val="113910144"/>
      </c:barChart>
      <c:catAx>
        <c:axId val="113564288"/>
        <c:scaling>
          <c:orientation val="minMax"/>
        </c:scaling>
        <c:delete val="0"/>
        <c:axPos val="b"/>
        <c:majorTickMark val="none"/>
        <c:minorTickMark val="none"/>
        <c:tickLblPos val="low"/>
        <c:txPr>
          <a:bodyPr/>
          <a:lstStyle/>
          <a:p>
            <a:pPr>
              <a:defRPr sz="800" b="1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s-ES"/>
          </a:p>
        </c:txPr>
        <c:crossAx val="113910144"/>
        <c:crosses val="autoZero"/>
        <c:auto val="1"/>
        <c:lblAlgn val="ctr"/>
        <c:lblOffset val="100"/>
        <c:noMultiLvlLbl val="0"/>
      </c:catAx>
      <c:valAx>
        <c:axId val="113910144"/>
        <c:scaling>
          <c:orientation val="minMax"/>
          <c:max val="60"/>
          <c:min val="40"/>
        </c:scaling>
        <c:delete val="1"/>
        <c:axPos val="l"/>
        <c:numFmt formatCode="#,##0" sourceLinked="1"/>
        <c:majorTickMark val="out"/>
        <c:minorTickMark val="none"/>
        <c:tickLblPos val="nextTo"/>
        <c:crossAx val="113564288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7F7F7F"/>
            </a:solidFill>
            <a:scene3d>
              <a:camera prst="orthographicFront"/>
              <a:lightRig rig="threePt" dir="t"/>
            </a:scene3d>
            <a:sp3d/>
          </c:spPr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  <c:spPr>
              <a:solidFill>
                <a:srgbClr val="006D9B"/>
              </a:solidFill>
              <a:scene3d>
                <a:camera prst="orthographicFront"/>
                <a:lightRig rig="threePt" dir="t"/>
              </a:scene3d>
              <a:sp3d/>
            </c:spPr>
          </c:dPt>
          <c:dPt>
            <c:idx val="2"/>
            <c:invertIfNegative val="0"/>
            <c:bubble3D val="0"/>
          </c:dPt>
          <c:dPt>
            <c:idx val="3"/>
            <c:invertIfNegative val="0"/>
            <c:bubble3D val="0"/>
          </c:dPt>
          <c:dPt>
            <c:idx val="4"/>
            <c:invertIfNegative val="0"/>
            <c:bubble3D val="0"/>
          </c:dPt>
          <c:dPt>
            <c:idx val="5"/>
            <c:invertIfNegative val="0"/>
            <c:bubble3D val="0"/>
            <c:spPr>
              <a:solidFill>
                <a:srgbClr val="006D9B"/>
              </a:solidFill>
              <a:scene3d>
                <a:camera prst="orthographicFront"/>
                <a:lightRig rig="threePt" dir="t"/>
              </a:scene3d>
              <a:sp3d/>
            </c:spPr>
          </c:dPt>
          <c:dPt>
            <c:idx val="6"/>
            <c:invertIfNegative val="0"/>
            <c:bubble3D val="0"/>
          </c:dPt>
          <c:dPt>
            <c:idx val="7"/>
            <c:invertIfNegative val="0"/>
            <c:bubble3D val="0"/>
          </c:dPt>
          <c:dPt>
            <c:idx val="8"/>
            <c:invertIfNegative val="0"/>
            <c:bubble3D val="0"/>
          </c:dPt>
          <c:dPt>
            <c:idx val="9"/>
            <c:invertIfNegative val="0"/>
            <c:bubble3D val="0"/>
          </c:dPt>
          <c:dPt>
            <c:idx val="10"/>
            <c:invertIfNegative val="0"/>
            <c:bubble3D val="0"/>
          </c:dPt>
          <c:dPt>
            <c:idx val="11"/>
            <c:invertIfNegative val="0"/>
            <c:bubble3D val="0"/>
          </c:dPt>
          <c:dLbls>
            <c:numFmt formatCode="#,##0" sourceLinked="0"/>
            <c:txPr>
              <a:bodyPr/>
              <a:lstStyle/>
              <a:p>
                <a:pPr>
                  <a:defRPr sz="1000" b="1" baseline="0">
                    <a:solidFill>
                      <a:schemeClr val="bg1"/>
                    </a:solidFill>
                    <a:latin typeface="Arial" panose="020B0604020202020204" pitchFamily="34" charset="0"/>
                  </a:defRPr>
                </a:pPr>
                <a:endParaRPr lang="es-E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ppt_noticias!$B$129:$B$130</c:f>
              <c:strCache>
                <c:ptCount val="2"/>
                <c:pt idx="0">
                  <c:v>1Q2015</c:v>
                </c:pt>
                <c:pt idx="1">
                  <c:v>1Q2016</c:v>
                </c:pt>
              </c:strCache>
            </c:strRef>
          </c:cat>
          <c:val>
            <c:numRef>
              <c:f>ppt_noticias!$C$129:$C$130</c:f>
              <c:numCache>
                <c:formatCode>0</c:formatCode>
                <c:ptCount val="2"/>
                <c:pt idx="0">
                  <c:v>7.6155518233213284</c:v>
                </c:pt>
                <c:pt idx="1">
                  <c:v>9.6067654336213106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axId val="113948544"/>
        <c:axId val="113950080"/>
      </c:barChart>
      <c:catAx>
        <c:axId val="1139485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txPr>
          <a:bodyPr/>
          <a:lstStyle/>
          <a:p>
            <a:pPr>
              <a:defRPr sz="1000" b="1" baseline="0">
                <a:solidFill>
                  <a:srgbClr val="595959"/>
                </a:solidFill>
                <a:latin typeface="Arial" panose="020B0604020202020204" pitchFamily="34" charset="0"/>
              </a:defRPr>
            </a:pPr>
            <a:endParaRPr lang="es-ES"/>
          </a:p>
        </c:txPr>
        <c:crossAx val="113950080"/>
        <c:crosses val="autoZero"/>
        <c:auto val="1"/>
        <c:lblAlgn val="ctr"/>
        <c:lblOffset val="100"/>
        <c:noMultiLvlLbl val="0"/>
      </c:catAx>
      <c:valAx>
        <c:axId val="113950080"/>
        <c:scaling>
          <c:orientation val="minMax"/>
        </c:scaling>
        <c:delete val="1"/>
        <c:axPos val="l"/>
        <c:numFmt formatCode="0" sourceLinked="1"/>
        <c:majorTickMark val="out"/>
        <c:minorTickMark val="none"/>
        <c:tickLblPos val="nextTo"/>
        <c:crossAx val="113948544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800"/>
      </a:pPr>
      <a:endParaRPr lang="es-ES"/>
    </a:p>
  </c:txPr>
  <c:externalData r:id="rId2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ppt_noticias!$C$118</c:f>
              <c:strCache>
                <c:ptCount val="1"/>
                <c:pt idx="0">
                  <c:v>Didital ad</c:v>
                </c:pt>
              </c:strCache>
            </c:strRef>
          </c:tx>
          <c:spPr>
            <a:solidFill>
              <a:schemeClr val="tx1">
                <a:lumMod val="50000"/>
                <a:lumOff val="50000"/>
              </a:schemeClr>
            </a:solidFill>
            <a:scene3d>
              <a:camera prst="orthographicFront"/>
              <a:lightRig rig="threePt" dir="t"/>
            </a:scene3d>
            <a:sp3d/>
          </c:spPr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</c:dPt>
          <c:dPt>
            <c:idx val="2"/>
            <c:invertIfNegative val="0"/>
            <c:bubble3D val="0"/>
          </c:dPt>
          <c:dPt>
            <c:idx val="3"/>
            <c:invertIfNegative val="0"/>
            <c:bubble3D val="0"/>
          </c:dPt>
          <c:dPt>
            <c:idx val="4"/>
            <c:invertIfNegative val="0"/>
            <c:bubble3D val="0"/>
          </c:dPt>
          <c:dPt>
            <c:idx val="5"/>
            <c:invertIfNegative val="0"/>
            <c:bubble3D val="0"/>
          </c:dPt>
          <c:dPt>
            <c:idx val="6"/>
            <c:invertIfNegative val="0"/>
            <c:bubble3D val="0"/>
            <c:spPr>
              <a:solidFill>
                <a:srgbClr val="006D9F"/>
              </a:solidFill>
              <a:scene3d>
                <a:camera prst="orthographicFront"/>
                <a:lightRig rig="threePt" dir="t"/>
              </a:scene3d>
              <a:sp3d/>
            </c:spPr>
          </c:dPt>
          <c:dPt>
            <c:idx val="7"/>
            <c:invertIfNegative val="0"/>
            <c:bubble3D val="0"/>
          </c:dPt>
          <c:dPt>
            <c:idx val="8"/>
            <c:invertIfNegative val="0"/>
            <c:bubble3D val="0"/>
          </c:dPt>
          <c:dPt>
            <c:idx val="9"/>
            <c:invertIfNegative val="0"/>
            <c:bubble3D val="0"/>
          </c:dPt>
          <c:dPt>
            <c:idx val="10"/>
            <c:invertIfNegative val="0"/>
            <c:bubble3D val="0"/>
          </c:dPt>
          <c:dPt>
            <c:idx val="11"/>
            <c:invertIfNegative val="0"/>
            <c:bubble3D val="0"/>
          </c:dPt>
          <c:dLbls>
            <c:dLbl>
              <c:idx val="0"/>
              <c:layout>
                <c:manualLayout>
                  <c:x val="-2.8799994920315855E-3"/>
                  <c:y val="-4.763285257571731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" sourceLinked="0"/>
            <c:txPr>
              <a:bodyPr/>
              <a:lstStyle/>
              <a:p>
                <a:pPr>
                  <a:defRPr sz="1000" b="1" baseline="0">
                    <a:solidFill>
                      <a:srgbClr val="595959"/>
                    </a:solidFill>
                    <a:latin typeface="Arial" panose="020B0604020202020204" pitchFamily="34" charset="0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ppt_noticias!$B$119:$B$125</c:f>
              <c:strCache>
                <c:ptCount val="7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1Q2016</c:v>
                </c:pt>
              </c:strCache>
            </c:strRef>
          </c:cat>
          <c:val>
            <c:numRef>
              <c:f>ppt_noticias!$C$119:$C$125</c:f>
              <c:numCache>
                <c:formatCode>0</c:formatCode>
                <c:ptCount val="7"/>
                <c:pt idx="0">
                  <c:v>10</c:v>
                </c:pt>
                <c:pt idx="1">
                  <c:v>13</c:v>
                </c:pt>
                <c:pt idx="2">
                  <c:v>20</c:v>
                </c:pt>
                <c:pt idx="3">
                  <c:v>26</c:v>
                </c:pt>
                <c:pt idx="4">
                  <c:v>30</c:v>
                </c:pt>
                <c:pt idx="5">
                  <c:v>36.4</c:v>
                </c:pt>
                <c:pt idx="6">
                  <c:v>40.4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axId val="119879168"/>
        <c:axId val="119880704"/>
      </c:barChart>
      <c:catAx>
        <c:axId val="1198791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txPr>
          <a:bodyPr/>
          <a:lstStyle/>
          <a:p>
            <a:pPr>
              <a:defRPr sz="1000" b="1" baseline="0">
                <a:solidFill>
                  <a:srgbClr val="595959"/>
                </a:solidFill>
                <a:latin typeface="Arial" panose="020B0604020202020204" pitchFamily="34" charset="0"/>
              </a:defRPr>
            </a:pPr>
            <a:endParaRPr lang="es-ES"/>
          </a:p>
        </c:txPr>
        <c:crossAx val="119880704"/>
        <c:crosses val="autoZero"/>
        <c:auto val="1"/>
        <c:lblAlgn val="ctr"/>
        <c:lblOffset val="100"/>
        <c:noMultiLvlLbl val="0"/>
      </c:catAx>
      <c:valAx>
        <c:axId val="119880704"/>
        <c:scaling>
          <c:orientation val="minMax"/>
        </c:scaling>
        <c:delete val="1"/>
        <c:axPos val="l"/>
        <c:numFmt formatCode="0" sourceLinked="1"/>
        <c:majorTickMark val="out"/>
        <c:minorTickMark val="none"/>
        <c:tickLblPos val="nextTo"/>
        <c:crossAx val="119879168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800"/>
      </a:pPr>
      <a:endParaRPr lang="es-ES"/>
    </a:p>
  </c:txPr>
  <c:externalData r:id="rId2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300"/>
            </a:pPr>
            <a:r>
              <a:rPr lang="en-US" sz="1300" dirty="0" smtClean="0"/>
              <a:t>Unique </a:t>
            </a:r>
            <a:r>
              <a:rPr lang="en-US" sz="1300" dirty="0"/>
              <a:t>Users</a:t>
            </a:r>
          </a:p>
        </c:rich>
      </c:tx>
      <c:layout>
        <c:manualLayout>
          <c:xMode val="edge"/>
          <c:yMode val="edge"/>
          <c:x val="0.49824259596355241"/>
          <c:y val="3.457461238705152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46389468013024976"/>
          <c:y val="0.26914950339386878"/>
          <c:w val="0.36212430533519424"/>
          <c:h val="0.61784702026054461"/>
        </c:manualLayout>
      </c:layout>
      <c:pieChart>
        <c:varyColors val="1"/>
        <c:ser>
          <c:idx val="0"/>
          <c:order val="0"/>
          <c:tx>
            <c:strRef>
              <c:f>ppt_noticias!$D$65</c:f>
              <c:strCache>
                <c:ptCount val="1"/>
              </c:strCache>
            </c:strRef>
          </c:tx>
          <c:spPr>
            <a:solidFill>
              <a:schemeClr val="bg1">
                <a:lumMod val="50000"/>
              </a:schemeClr>
            </a:solidFill>
          </c:spPr>
          <c:dPt>
            <c:idx val="0"/>
            <c:bubble3D val="0"/>
            <c:explosion val="15"/>
            <c:spPr>
              <a:solidFill>
                <a:srgbClr val="006D9B"/>
              </a:solidFill>
            </c:spPr>
          </c:dPt>
          <c:dPt>
            <c:idx val="1"/>
            <c:bubble3D val="0"/>
          </c:dPt>
          <c:dLbls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</a:defRPr>
                </a:pPr>
                <a:endParaRPr lang="es-ES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ppt_noticias!$C$66:$C$67</c:f>
              <c:strCache>
                <c:ptCount val="2"/>
                <c:pt idx="0">
                  <c:v>Spain</c:v>
                </c:pt>
                <c:pt idx="1">
                  <c:v>International</c:v>
                </c:pt>
              </c:strCache>
            </c:strRef>
          </c:cat>
          <c:val>
            <c:numRef>
              <c:f>ppt_noticias!$D$66:$D$67</c:f>
              <c:numCache>
                <c:formatCode>0%</c:formatCode>
                <c:ptCount val="2"/>
                <c:pt idx="0">
                  <c:v>0.4874980667113471</c:v>
                </c:pt>
                <c:pt idx="1">
                  <c:v>0.5125019332886529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3.0954981829297699E-2"/>
          <c:y val="0.55441244010165525"/>
          <c:w val="0.41721772666836898"/>
          <c:h val="0.41980757239648819"/>
        </c:manualLayout>
      </c:layout>
      <c:overlay val="0"/>
      <c:txPr>
        <a:bodyPr/>
        <a:lstStyle/>
        <a:p>
          <a:pPr>
            <a:defRPr b="0"/>
          </a:pPr>
          <a:endParaRPr lang="es-ES"/>
        </a:p>
      </c:txPr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300">
          <a:solidFill>
            <a:schemeClr val="tx1">
              <a:lumMod val="65000"/>
              <a:lumOff val="35000"/>
            </a:schemeClr>
          </a:solidFill>
        </a:defRPr>
      </a:pPr>
      <a:endParaRPr lang="es-ES"/>
    </a:p>
  </c:txPr>
  <c:externalData r:id="rId2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1645566044608402"/>
          <c:y val="5.8724559283427555E-2"/>
          <c:w val="0.88354413335972082"/>
          <c:h val="0.7310868995437035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'ppt MC'!$C$9</c:f>
              <c:strCache>
                <c:ptCount val="1"/>
                <c:pt idx="0">
                  <c:v>Revenue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/>
          </c:spPr>
          <c:invertIfNegative val="0"/>
          <c:dPt>
            <c:idx val="0"/>
            <c:invertIfNegative val="0"/>
            <c:bubble3D val="0"/>
            <c:spPr>
              <a:solidFill>
                <a:schemeClr val="bg1">
                  <a:lumMod val="50000"/>
                </a:schemeClr>
              </a:solidFill>
              <a:scene3d>
                <a:camera prst="orthographicFront"/>
                <a:lightRig rig="threePt" dir="t"/>
              </a:scene3d>
              <a:sp3d/>
            </c:spPr>
          </c:dPt>
          <c:dPt>
            <c:idx val="1"/>
            <c:invertIfNegative val="0"/>
            <c:bubble3D val="0"/>
            <c:spPr>
              <a:solidFill>
                <a:srgbClr val="006D9B"/>
              </a:solidFill>
              <a:scene3d>
                <a:camera prst="orthographicFront"/>
                <a:lightRig rig="threePt" dir="t"/>
              </a:scene3d>
              <a:sp3d/>
            </c:spPr>
          </c:dPt>
          <c:dPt>
            <c:idx val="2"/>
            <c:invertIfNegative val="0"/>
            <c:bubble3D val="0"/>
            <c:spPr>
              <a:solidFill>
                <a:srgbClr val="006D9B">
                  <a:alpha val="80000"/>
                </a:srgbClr>
              </a:solidFill>
              <a:scene3d>
                <a:camera prst="orthographicFront"/>
                <a:lightRig rig="threePt" dir="t"/>
              </a:scene3d>
              <a:sp3d/>
            </c:spPr>
          </c:dPt>
          <c:dLbls>
            <c:dLbl>
              <c:idx val="0"/>
              <c:layout/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" sourceLinked="0"/>
            <c:txPr>
              <a:bodyPr/>
              <a:lstStyle/>
              <a:p>
                <a:pPr>
                  <a:defRPr sz="1000" b="1" i="0" baseline="0">
                    <a:solidFill>
                      <a:schemeClr val="bg1"/>
                    </a:solidFill>
                    <a:latin typeface="Arial" panose="020B0604020202020204" pitchFamily="34" charset="0"/>
                    <a:cs typeface="Calibri" pitchFamily="34" charset="0"/>
                  </a:defRPr>
                </a:pPr>
                <a:endParaRPr lang="es-ES"/>
              </a:p>
            </c:txPr>
            <c:dLblPos val="inEnd"/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'ppt MC'!$B$10:$B$11</c:f>
              <c:strCache>
                <c:ptCount val="2"/>
                <c:pt idx="0">
                  <c:v>1Q 2015</c:v>
                </c:pt>
                <c:pt idx="1">
                  <c:v>1Q 2016</c:v>
                </c:pt>
              </c:strCache>
            </c:strRef>
          </c:cat>
          <c:val>
            <c:numRef>
              <c:f>'ppt MC'!$C$10:$C$11</c:f>
              <c:numCache>
                <c:formatCode>#.##000;\(#.##000\)</c:formatCode>
                <c:ptCount val="2"/>
                <c:pt idx="0">
                  <c:v>37.934732734920885</c:v>
                </c:pt>
                <c:pt idx="1">
                  <c:v>39.041887799999998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6"/>
        <c:axId val="119649024"/>
        <c:axId val="119650560"/>
      </c:barChart>
      <c:catAx>
        <c:axId val="1196490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 w="15875">
            <a:solidFill>
              <a:srgbClr val="7F7F7F"/>
            </a:solidFill>
          </a:ln>
        </c:spPr>
        <c:txPr>
          <a:bodyPr/>
          <a:lstStyle/>
          <a:p>
            <a:pPr>
              <a:defRPr sz="1000" b="1" i="0" baseline="0">
                <a:solidFill>
                  <a:srgbClr val="606060"/>
                </a:solidFill>
                <a:latin typeface="Arial" panose="020B0604020202020204" pitchFamily="34" charset="0"/>
                <a:cs typeface="Calibri" pitchFamily="34" charset="0"/>
              </a:defRPr>
            </a:pPr>
            <a:endParaRPr lang="es-ES"/>
          </a:p>
        </c:txPr>
        <c:crossAx val="119650560"/>
        <c:crosses val="autoZero"/>
        <c:auto val="1"/>
        <c:lblAlgn val="ctr"/>
        <c:lblOffset val="100"/>
        <c:noMultiLvlLbl val="0"/>
      </c:catAx>
      <c:valAx>
        <c:axId val="119650560"/>
        <c:scaling>
          <c:orientation val="minMax"/>
          <c:min val="20"/>
        </c:scaling>
        <c:delete val="1"/>
        <c:axPos val="l"/>
        <c:numFmt formatCode="#.##000;\(#.##000\)" sourceLinked="1"/>
        <c:majorTickMark val="out"/>
        <c:minorTickMark val="none"/>
        <c:tickLblPos val="nextTo"/>
        <c:crossAx val="119649024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800"/>
      </a:pPr>
      <a:endParaRPr lang="es-ES"/>
    </a:p>
  </c:txPr>
  <c:externalData r:id="rId2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4613149512511468"/>
          <c:y val="0.14917726145004634"/>
          <c:w val="0.19797995224991205"/>
          <c:h val="0.73812072623543079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006D9B"/>
              </a:solidFill>
            </c:spPr>
          </c:dPt>
          <c:dPt>
            <c:idx val="1"/>
            <c:bubble3D val="0"/>
            <c:spPr>
              <a:solidFill>
                <a:srgbClr val="7F7F7F"/>
              </a:solidFill>
            </c:spPr>
          </c:dPt>
          <c:dPt>
            <c:idx val="2"/>
            <c:bubble3D val="0"/>
            <c:spPr>
              <a:solidFill>
                <a:srgbClr val="006D9B">
                  <a:alpha val="60000"/>
                </a:srgbClr>
              </a:solidFill>
            </c:spPr>
          </c:dPt>
          <c:dPt>
            <c:idx val="3"/>
            <c:bubble3D val="0"/>
            <c:spPr>
              <a:solidFill>
                <a:schemeClr val="bg1">
                  <a:lumMod val="75000"/>
                </a:schemeClr>
              </a:solidFill>
            </c:spPr>
          </c:dPt>
          <c:dLbls>
            <c:dLbl>
              <c:idx val="0"/>
              <c:layout>
                <c:manualLayout>
                  <c:x val="-4.6361772476825575E-2"/>
                  <c:y val="0.1744246792739225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5.902872143854395E-2"/>
                  <c:y val="2.4031997384358354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4.8099615082241223E-3"/>
                  <c:y val="0.21922255070986904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>
                    <a:solidFill>
                      <a:schemeClr val="bg1"/>
                    </a:solidFill>
                  </a:defRPr>
                </a:pPr>
                <a:endParaRPr lang="es-E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'ppt MC'!$B$70:$B$73</c:f>
              <c:strCache>
                <c:ptCount val="4"/>
                <c:pt idx="0">
                  <c:v>Audiovisual Production</c:v>
                </c:pt>
                <c:pt idx="1">
                  <c:v>Added Value calls and others</c:v>
                </c:pt>
                <c:pt idx="2">
                  <c:v>Advertising</c:v>
                </c:pt>
                <c:pt idx="3">
                  <c:v>Others </c:v>
                </c:pt>
              </c:strCache>
            </c:strRef>
          </c:cat>
          <c:val>
            <c:numRef>
              <c:f>'ppt MC'!$J$70:$J$73</c:f>
              <c:numCache>
                <c:formatCode>0%</c:formatCode>
                <c:ptCount val="4"/>
                <c:pt idx="0">
                  <c:v>0.15711827755394553</c:v>
                </c:pt>
                <c:pt idx="1">
                  <c:v>0.21735475870692048</c:v>
                </c:pt>
                <c:pt idx="2">
                  <c:v>0.62552696373913397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>
          <a:latin typeface="Arial" panose="020B0604020202020204" pitchFamily="34" charset="0"/>
          <a:cs typeface="Arial" panose="020B0604020202020204" pitchFamily="34" charset="0"/>
        </a:defRPr>
      </a:pPr>
      <a:endParaRPr lang="es-ES"/>
    </a:p>
  </c:txPr>
  <c:externalData r:id="rId2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645566044608402"/>
          <c:y val="5.8724559283427555E-2"/>
          <c:w val="0.88354413335972082"/>
          <c:h val="0.7310868995437035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'ppt MC'!$D$82</c:f>
              <c:strCache>
                <c:ptCount val="1"/>
              </c:strCache>
            </c:strRef>
          </c:tx>
          <c:spPr>
            <a:scene3d>
              <a:camera prst="orthographicFront"/>
              <a:lightRig rig="threePt" dir="t"/>
            </a:scene3d>
            <a:sp3d/>
          </c:spPr>
          <c:invertIfNegative val="0"/>
          <c:dPt>
            <c:idx val="0"/>
            <c:invertIfNegative val="0"/>
            <c:bubble3D val="0"/>
            <c:spPr>
              <a:solidFill>
                <a:schemeClr val="bg1">
                  <a:lumMod val="50000"/>
                </a:schemeClr>
              </a:solidFill>
              <a:scene3d>
                <a:camera prst="orthographicFront"/>
                <a:lightRig rig="threePt" dir="t"/>
              </a:scene3d>
              <a:sp3d/>
            </c:spPr>
          </c:dPt>
          <c:dPt>
            <c:idx val="1"/>
            <c:invertIfNegative val="0"/>
            <c:bubble3D val="0"/>
            <c:spPr>
              <a:solidFill>
                <a:srgbClr val="006D9B"/>
              </a:solidFill>
              <a:scene3d>
                <a:camera prst="orthographicFront"/>
                <a:lightRig rig="threePt" dir="t"/>
              </a:scene3d>
              <a:sp3d/>
            </c:spPr>
          </c:dPt>
          <c:dPt>
            <c:idx val="2"/>
            <c:invertIfNegative val="0"/>
            <c:bubble3D val="0"/>
            <c:spPr>
              <a:solidFill>
                <a:srgbClr val="006D9B">
                  <a:alpha val="80000"/>
                </a:srgbClr>
              </a:solidFill>
              <a:scene3d>
                <a:camera prst="orthographicFront"/>
                <a:lightRig rig="threePt" dir="t"/>
              </a:scene3d>
              <a:sp3d/>
            </c:spPr>
          </c:dPt>
          <c:dLbls>
            <c:dLbl>
              <c:idx val="0"/>
              <c:layout/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" sourceLinked="0"/>
            <c:txPr>
              <a:bodyPr/>
              <a:lstStyle/>
              <a:p>
                <a:pPr>
                  <a:defRPr sz="1000" b="1" i="0" baseline="0">
                    <a:solidFill>
                      <a:schemeClr val="bg1"/>
                    </a:solidFill>
                    <a:latin typeface="Arial" panose="020B0604020202020204" pitchFamily="34" charset="0"/>
                    <a:cs typeface="Calibri" pitchFamily="34" charset="0"/>
                  </a:defRPr>
                </a:pPr>
                <a:endParaRPr lang="es-ES"/>
              </a:p>
            </c:txPr>
            <c:dLblPos val="inEnd"/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'ppt MC'!$B$83:$B$84</c:f>
              <c:strCache>
                <c:ptCount val="2"/>
                <c:pt idx="0">
                  <c:v>1Q 2015</c:v>
                </c:pt>
                <c:pt idx="1">
                  <c:v>1Q 2016</c:v>
                </c:pt>
              </c:strCache>
            </c:strRef>
          </c:cat>
          <c:val>
            <c:numRef>
              <c:f>'ppt MC'!$C$83:$C$84</c:f>
              <c:numCache>
                <c:formatCode>#.##000;\(#.##000\)</c:formatCode>
                <c:ptCount val="2"/>
                <c:pt idx="0">
                  <c:v>23.729198380000014</c:v>
                </c:pt>
                <c:pt idx="1">
                  <c:v>25.773887879999997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3"/>
        <c:axId val="119704576"/>
        <c:axId val="119706368"/>
      </c:barChart>
      <c:catAx>
        <c:axId val="1197045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 w="15875">
            <a:solidFill>
              <a:srgbClr val="7F7F7F"/>
            </a:solidFill>
          </a:ln>
        </c:spPr>
        <c:txPr>
          <a:bodyPr/>
          <a:lstStyle/>
          <a:p>
            <a:pPr>
              <a:defRPr sz="1000" b="1" i="0" baseline="0">
                <a:solidFill>
                  <a:srgbClr val="606060"/>
                </a:solidFill>
                <a:latin typeface="Arial" panose="020B0604020202020204" pitchFamily="34" charset="0"/>
                <a:cs typeface="Calibri" pitchFamily="34" charset="0"/>
              </a:defRPr>
            </a:pPr>
            <a:endParaRPr lang="es-ES"/>
          </a:p>
        </c:txPr>
        <c:crossAx val="119706368"/>
        <c:crosses val="autoZero"/>
        <c:auto val="1"/>
        <c:lblAlgn val="ctr"/>
        <c:lblOffset val="100"/>
        <c:noMultiLvlLbl val="0"/>
      </c:catAx>
      <c:valAx>
        <c:axId val="119706368"/>
        <c:scaling>
          <c:orientation val="minMax"/>
          <c:min val="10"/>
        </c:scaling>
        <c:delete val="1"/>
        <c:axPos val="l"/>
        <c:numFmt formatCode="#.##000;\(#.##000\)" sourceLinked="1"/>
        <c:majorTickMark val="out"/>
        <c:minorTickMark val="none"/>
        <c:tickLblPos val="nextTo"/>
        <c:crossAx val="119704576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800"/>
      </a:pPr>
      <a:endParaRPr lang="es-ES"/>
    </a:p>
  </c:txPr>
  <c:externalData r:id="rId1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1645566044608402"/>
          <c:y val="5.8724559283427555E-2"/>
          <c:w val="0.88354413335972082"/>
          <c:h val="0.7310868995437035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'ppt MC'!$C$18</c:f>
              <c:strCache>
                <c:ptCount val="1"/>
                <c:pt idx="0">
                  <c:v>EBITDA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/>
          </c:spPr>
          <c:invertIfNegative val="0"/>
          <c:dPt>
            <c:idx val="0"/>
            <c:invertIfNegative val="0"/>
            <c:bubble3D val="0"/>
            <c:spPr>
              <a:solidFill>
                <a:schemeClr val="bg1">
                  <a:lumMod val="50000"/>
                </a:schemeClr>
              </a:solidFill>
              <a:scene3d>
                <a:camera prst="orthographicFront"/>
                <a:lightRig rig="threePt" dir="t"/>
              </a:scene3d>
              <a:sp3d/>
            </c:spPr>
          </c:dPt>
          <c:dPt>
            <c:idx val="1"/>
            <c:invertIfNegative val="0"/>
            <c:bubble3D val="0"/>
            <c:spPr>
              <a:solidFill>
                <a:srgbClr val="006D9B"/>
              </a:solidFill>
              <a:scene3d>
                <a:camera prst="orthographicFront"/>
                <a:lightRig rig="threePt" dir="t"/>
              </a:scene3d>
              <a:sp3d/>
            </c:spPr>
          </c:dPt>
          <c:dPt>
            <c:idx val="2"/>
            <c:invertIfNegative val="0"/>
            <c:bubble3D val="0"/>
            <c:spPr>
              <a:solidFill>
                <a:srgbClr val="006D9B">
                  <a:alpha val="80000"/>
                </a:srgbClr>
              </a:solidFill>
              <a:scene3d>
                <a:camera prst="orthographicFront"/>
                <a:lightRig rig="threePt" dir="t"/>
              </a:scene3d>
              <a:sp3d/>
            </c:spPr>
          </c:dPt>
          <c:dLbls>
            <c:dLbl>
              <c:idx val="0"/>
              <c:layout/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" sourceLinked="0"/>
            <c:txPr>
              <a:bodyPr/>
              <a:lstStyle/>
              <a:p>
                <a:pPr>
                  <a:defRPr sz="1000" b="1" i="0" baseline="0">
                    <a:solidFill>
                      <a:schemeClr val="bg1"/>
                    </a:solidFill>
                    <a:latin typeface="Arial" panose="020B0604020202020204" pitchFamily="34" charset="0"/>
                    <a:cs typeface="Calibri" pitchFamily="34" charset="0"/>
                  </a:defRPr>
                </a:pPr>
                <a:endParaRPr lang="es-ES"/>
              </a:p>
            </c:txPr>
            <c:dLblPos val="inEnd"/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'ppt MC'!$B$19:$B$20</c:f>
              <c:strCache>
                <c:ptCount val="2"/>
                <c:pt idx="0">
                  <c:v>1Q 2015</c:v>
                </c:pt>
                <c:pt idx="1">
                  <c:v>1Q 2016</c:v>
                </c:pt>
              </c:strCache>
            </c:strRef>
          </c:cat>
          <c:val>
            <c:numRef>
              <c:f>'ppt MC'!$C$19:$C$20</c:f>
              <c:numCache>
                <c:formatCode>#.##000;\(#.##000\)</c:formatCode>
                <c:ptCount val="2"/>
                <c:pt idx="0">
                  <c:v>6.1753529800676077</c:v>
                </c:pt>
                <c:pt idx="1">
                  <c:v>6.1560229868540501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2"/>
        <c:axId val="119760768"/>
        <c:axId val="119762304"/>
      </c:barChart>
      <c:catAx>
        <c:axId val="1197607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 w="15875">
            <a:solidFill>
              <a:srgbClr val="7F7F7F"/>
            </a:solidFill>
          </a:ln>
        </c:spPr>
        <c:txPr>
          <a:bodyPr/>
          <a:lstStyle/>
          <a:p>
            <a:pPr>
              <a:defRPr sz="1000" b="1" i="0" baseline="0">
                <a:solidFill>
                  <a:srgbClr val="606060"/>
                </a:solidFill>
                <a:latin typeface="Arial" panose="020B0604020202020204" pitchFamily="34" charset="0"/>
                <a:cs typeface="Calibri" pitchFamily="34" charset="0"/>
              </a:defRPr>
            </a:pPr>
            <a:endParaRPr lang="es-ES"/>
          </a:p>
        </c:txPr>
        <c:crossAx val="119762304"/>
        <c:crosses val="autoZero"/>
        <c:auto val="1"/>
        <c:lblAlgn val="ctr"/>
        <c:lblOffset val="100"/>
        <c:noMultiLvlLbl val="0"/>
      </c:catAx>
      <c:valAx>
        <c:axId val="119762304"/>
        <c:scaling>
          <c:orientation val="minMax"/>
          <c:max val="10"/>
          <c:min val="0"/>
        </c:scaling>
        <c:delete val="1"/>
        <c:axPos val="l"/>
        <c:numFmt formatCode="#.##000;\(#.##000\)" sourceLinked="1"/>
        <c:majorTickMark val="out"/>
        <c:minorTickMark val="none"/>
        <c:tickLblPos val="nextTo"/>
        <c:crossAx val="119760768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800"/>
      </a:pPr>
      <a:endParaRPr lang="es-ES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1.7381656584961176E-2"/>
          <c:y val="0.13426874284985285"/>
          <c:w val="0.97259555176537005"/>
          <c:h val="0.70502864283415434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595959"/>
            </a:solidFill>
          </c:spPr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  <c:spPr>
              <a:solidFill>
                <a:srgbClr val="006D9B"/>
              </a:solidFill>
            </c:spPr>
          </c:dPt>
          <c:dPt>
            <c:idx val="2"/>
            <c:invertIfNegative val="0"/>
            <c:bubble3D val="0"/>
          </c:dPt>
          <c:dPt>
            <c:idx val="4"/>
            <c:invertIfNegative val="0"/>
            <c:bubble3D val="0"/>
          </c:dPt>
          <c:dPt>
            <c:idx val="8"/>
            <c:invertIfNegative val="0"/>
            <c:bubble3D val="0"/>
            <c:spPr>
              <a:solidFill>
                <a:srgbClr val="006D9B"/>
              </a:solidFill>
            </c:spPr>
          </c:dPt>
          <c:dLbls>
            <c:dLbl>
              <c:idx val="0"/>
              <c:layout>
                <c:manualLayout>
                  <c:x val="-6.0913695844966491E-3"/>
                  <c:y val="0.14406245705331164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es-E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DIGITAL_TRANSF_PUBLI_CF!$B$39:$B$40</c:f>
              <c:strCache>
                <c:ptCount val="2"/>
                <c:pt idx="0">
                  <c:v>1Q 2015</c:v>
                </c:pt>
                <c:pt idx="1">
                  <c:v>1Q 2016</c:v>
                </c:pt>
              </c:strCache>
            </c:strRef>
          </c:cat>
          <c:val>
            <c:numRef>
              <c:f>DIGITAL_TRANSF_PUBLI_CF!$C$39:$C$40</c:f>
              <c:numCache>
                <c:formatCode>#,##0</c:formatCode>
                <c:ptCount val="2"/>
                <c:pt idx="0">
                  <c:v>56.271000000000001</c:v>
                </c:pt>
                <c:pt idx="1">
                  <c:v>68.434204899207259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1"/>
        <c:overlap val="-5"/>
        <c:axId val="111742336"/>
        <c:axId val="111780992"/>
      </c:barChart>
      <c:catAx>
        <c:axId val="1117423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>
            <a:solidFill>
              <a:schemeClr val="tx1">
                <a:lumMod val="85000"/>
                <a:lumOff val="15000"/>
              </a:schemeClr>
            </a:solidFill>
          </a:ln>
        </c:spPr>
        <c:txPr>
          <a:bodyPr/>
          <a:lstStyle/>
          <a:p>
            <a:pPr>
              <a:defRPr b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s-ES"/>
          </a:p>
        </c:txPr>
        <c:crossAx val="111780992"/>
        <c:crosses val="autoZero"/>
        <c:auto val="1"/>
        <c:lblAlgn val="ctr"/>
        <c:lblOffset val="100"/>
        <c:noMultiLvlLbl val="0"/>
      </c:catAx>
      <c:valAx>
        <c:axId val="111780992"/>
        <c:scaling>
          <c:orientation val="minMax"/>
        </c:scaling>
        <c:delete val="1"/>
        <c:axPos val="l"/>
        <c:numFmt formatCode="#,##0" sourceLinked="1"/>
        <c:majorTickMark val="out"/>
        <c:minorTickMark val="none"/>
        <c:tickLblPos val="nextTo"/>
        <c:crossAx val="111742336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externalData r:id="rId2">
    <c:autoUpdate val="0"/>
  </c:externalData>
</c:chartSpace>
</file>

<file path=ppt/charts/chart3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7.6499612137491116E-3"/>
          <c:y val="2.1604940896877235E-2"/>
          <c:w val="0.97945582250939667"/>
          <c:h val="0.86818711794954728"/>
        </c:manualLayout>
      </c:layout>
      <c:barChart>
        <c:barDir val="col"/>
        <c:grouping val="stacked"/>
        <c:varyColors val="0"/>
        <c:ser>
          <c:idx val="0"/>
          <c:order val="0"/>
          <c:invertIfNegative val="0"/>
          <c:dPt>
            <c:idx val="0"/>
            <c:invertIfNegative val="0"/>
            <c:bubble3D val="0"/>
            <c:spPr>
              <a:solidFill>
                <a:srgbClr val="006D9B"/>
              </a:solidFill>
            </c:spPr>
          </c:dPt>
          <c:dPt>
            <c:idx val="1"/>
            <c:invertIfNegative val="0"/>
            <c:bubble3D val="0"/>
            <c:spPr>
              <a:noFill/>
            </c:spPr>
          </c:dPt>
          <c:dPt>
            <c:idx val="2"/>
            <c:invertIfNegative val="0"/>
            <c:bubble3D val="0"/>
            <c:spPr>
              <a:noFill/>
            </c:spPr>
          </c:dPt>
          <c:dPt>
            <c:idx val="3"/>
            <c:invertIfNegative val="0"/>
            <c:bubble3D val="0"/>
            <c:spPr>
              <a:solidFill>
                <a:schemeClr val="bg1"/>
              </a:solidFill>
            </c:spPr>
          </c:dPt>
          <c:dPt>
            <c:idx val="4"/>
            <c:invertIfNegative val="0"/>
            <c:bubble3D val="0"/>
            <c:spPr>
              <a:noFill/>
            </c:spPr>
          </c:dPt>
          <c:dPt>
            <c:idx val="5"/>
            <c:invertIfNegative val="0"/>
            <c:bubble3D val="0"/>
            <c:spPr>
              <a:noFill/>
            </c:spPr>
          </c:dPt>
          <c:dPt>
            <c:idx val="6"/>
            <c:invertIfNegative val="0"/>
            <c:bubble3D val="0"/>
            <c:spPr>
              <a:noFill/>
            </c:spPr>
          </c:dPt>
          <c:dPt>
            <c:idx val="7"/>
            <c:invertIfNegative val="0"/>
            <c:bubble3D val="0"/>
            <c:spPr>
              <a:solidFill>
                <a:srgbClr val="006D9B"/>
              </a:solidFill>
            </c:spPr>
          </c:dPt>
          <c:cat>
            <c:strRef>
              <c:f>operating_cashflow!$D$1:$K$1</c:f>
              <c:strCache>
                <c:ptCount val="8"/>
                <c:pt idx="0">
                  <c:v>EBITDA (ex Redundancies-ex provisions)</c:v>
                </c:pt>
                <c:pt idx="1">
                  <c:v>Chg. WC</c:v>
                </c:pt>
                <c:pt idx="2">
                  <c:v>Redundancies</c:v>
                </c:pt>
                <c:pt idx="3">
                  <c:v>Taxes</c:v>
                </c:pt>
                <c:pt idx="4">
                  <c:v>Others</c:v>
                </c:pt>
                <c:pt idx="5">
                  <c:v>Operating Cashflow</c:v>
                </c:pt>
                <c:pt idx="6">
                  <c:v>Capex</c:v>
                </c:pt>
                <c:pt idx="7">
                  <c:v>Cashflow before financing</c:v>
                </c:pt>
              </c:strCache>
            </c:strRef>
          </c:cat>
          <c:val>
            <c:numRef>
              <c:f>operating_cashflow!$D$2:$K$2</c:f>
              <c:numCache>
                <c:formatCode>#,##0</c:formatCode>
                <c:ptCount val="8"/>
                <c:pt idx="0">
                  <c:v>61.8</c:v>
                </c:pt>
                <c:pt idx="1">
                  <c:v>62</c:v>
                </c:pt>
                <c:pt idx="2">
                  <c:v>68</c:v>
                </c:pt>
                <c:pt idx="3">
                  <c:v>62</c:v>
                </c:pt>
                <c:pt idx="4">
                  <c:v>62.400000000000006</c:v>
                </c:pt>
                <c:pt idx="5">
                  <c:v>0</c:v>
                </c:pt>
                <c:pt idx="6">
                  <c:v>51.3</c:v>
                </c:pt>
                <c:pt idx="7">
                  <c:v>51.3</c:v>
                </c:pt>
              </c:numCache>
            </c:numRef>
          </c:val>
        </c:ser>
        <c:ser>
          <c:idx val="1"/>
          <c:order val="1"/>
          <c:invertIfNegative val="0"/>
          <c:dPt>
            <c:idx val="1"/>
            <c:invertIfNegative val="0"/>
            <c:bubble3D val="0"/>
            <c:spPr>
              <a:solidFill>
                <a:schemeClr val="bg1">
                  <a:lumMod val="50000"/>
                </a:schemeClr>
              </a:solidFill>
            </c:spPr>
          </c:dPt>
          <c:dPt>
            <c:idx val="2"/>
            <c:invertIfNegative val="0"/>
            <c:bubble3D val="0"/>
            <c:spPr>
              <a:solidFill>
                <a:schemeClr val="bg1">
                  <a:lumMod val="50000"/>
                </a:schemeClr>
              </a:solidFill>
            </c:spPr>
          </c:dPt>
          <c:dPt>
            <c:idx val="3"/>
            <c:invertIfNegative val="0"/>
            <c:bubble3D val="0"/>
            <c:spPr>
              <a:solidFill>
                <a:schemeClr val="tx1">
                  <a:lumMod val="50000"/>
                  <a:lumOff val="50000"/>
                </a:schemeClr>
              </a:solidFill>
            </c:spPr>
          </c:dPt>
          <c:dPt>
            <c:idx val="4"/>
            <c:invertIfNegative val="0"/>
            <c:bubble3D val="0"/>
            <c:spPr>
              <a:solidFill>
                <a:schemeClr val="bg1">
                  <a:lumMod val="50000"/>
                </a:schemeClr>
              </a:solidFill>
            </c:spPr>
          </c:dPt>
          <c:dPt>
            <c:idx val="5"/>
            <c:invertIfNegative val="0"/>
            <c:bubble3D val="0"/>
            <c:spPr>
              <a:solidFill>
                <a:srgbClr val="006D9B">
                  <a:alpha val="60000"/>
                </a:srgbClr>
              </a:solidFill>
            </c:spPr>
          </c:dPt>
          <c:dPt>
            <c:idx val="6"/>
            <c:invertIfNegative val="0"/>
            <c:bubble3D val="0"/>
            <c:spPr>
              <a:solidFill>
                <a:schemeClr val="tx1">
                  <a:lumMod val="50000"/>
                  <a:lumOff val="50000"/>
                </a:schemeClr>
              </a:solidFill>
            </c:spPr>
          </c:dPt>
          <c:dPt>
            <c:idx val="7"/>
            <c:invertIfNegative val="0"/>
            <c:bubble3D val="0"/>
            <c:spPr>
              <a:noFill/>
            </c:spPr>
          </c:dPt>
          <c:dLbls>
            <c:dLbl>
              <c:idx val="1"/>
              <c:layout>
                <c:manualLayout>
                  <c:x val="-2.9033668081619815E-3"/>
                  <c:y val="-7.8961993601855008E-3"/>
                </c:manualLayout>
              </c:layout>
              <c:tx>
                <c:rich>
                  <a:bodyPr/>
                  <a:lstStyle/>
                  <a:p>
                    <a:r>
                      <a:rPr lang="en-US" sz="1200" dirty="0" smtClean="0"/>
                      <a:t>10</a:t>
                    </a:r>
                    <a:endParaRPr lang="en-US" dirty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6077213158148254E-3"/>
                  <c:y val="6.8256820256738585E-2"/>
                </c:manualLayout>
              </c:layout>
              <c:tx>
                <c:rich>
                  <a:bodyPr/>
                  <a:lstStyle/>
                  <a:p>
                    <a:pPr>
                      <a:defRPr sz="12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defRPr>
                    </a:pPr>
                    <a:r>
                      <a:rPr lang="en-US" sz="12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rPr>
                      <a:t>(4)</a:t>
                    </a:r>
                    <a:endParaRPr lang="en-US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</a:endParaRPr>
                  </a:p>
                </c:rich>
              </c:tx>
              <c:spPr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1.2659222959171854E-7"/>
                  <c:y val="8.2520950066941046E-2"/>
                </c:manualLayout>
              </c:layout>
              <c:tx>
                <c:rich>
                  <a:bodyPr/>
                  <a:lstStyle/>
                  <a:p>
                    <a:pPr>
                      <a:defRPr sz="12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defRPr>
                    </a:pPr>
                    <a:r>
                      <a:rPr lang="en-US" sz="120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rPr>
                      <a:t>(6)</a:t>
                    </a:r>
                    <a:endParaRPr lang="en-US" dirty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</a:endParaRPr>
                  </a:p>
                </c:rich>
              </c:tx>
              <c:spPr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/>
              <c:tx>
                <c:rich>
                  <a:bodyPr/>
                  <a:lstStyle/>
                  <a:p>
                    <a:pPr>
                      <a:defRPr sz="12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defRPr>
                    </a:pPr>
                    <a:r>
                      <a:rPr lang="en-US" sz="1200"/>
                      <a:t>(0.4)</a:t>
                    </a:r>
                    <a:endParaRPr lang="en-US"/>
                  </a:p>
                </c:rich>
              </c:tx>
              <c:numFmt formatCode="#,##0.0" sourceLinked="0"/>
              <c:spPr/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spPr/>
              <c:txPr>
                <a:bodyPr/>
                <a:lstStyle/>
                <a:p>
                  <a:pPr>
                    <a:defRPr sz="1500"/>
                  </a:pPr>
                  <a:endParaRPr lang="es-ES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3.2154426316296507E-3"/>
                  <c:y val="2.8826942092352388E-3"/>
                </c:manualLayout>
              </c:layout>
              <c:tx>
                <c:rich>
                  <a:bodyPr/>
                  <a:lstStyle/>
                  <a:p>
                    <a:r>
                      <a:rPr lang="en-US" sz="1200" dirty="0" smtClean="0"/>
                      <a:t>(11)</a:t>
                    </a:r>
                    <a:endParaRPr lang="en-US" dirty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/>
                </a:pPr>
                <a:endParaRPr lang="es-E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operating_cashflow!$D$1:$K$1</c:f>
              <c:strCache>
                <c:ptCount val="8"/>
                <c:pt idx="0">
                  <c:v>EBITDA (ex Redundancies-ex provisions)</c:v>
                </c:pt>
                <c:pt idx="1">
                  <c:v>Chg. WC</c:v>
                </c:pt>
                <c:pt idx="2">
                  <c:v>Redundancies</c:v>
                </c:pt>
                <c:pt idx="3">
                  <c:v>Taxes</c:v>
                </c:pt>
                <c:pt idx="4">
                  <c:v>Others</c:v>
                </c:pt>
                <c:pt idx="5">
                  <c:v>Operating Cashflow</c:v>
                </c:pt>
                <c:pt idx="6">
                  <c:v>Capex</c:v>
                </c:pt>
                <c:pt idx="7">
                  <c:v>Cashflow before financing</c:v>
                </c:pt>
              </c:strCache>
            </c:strRef>
          </c:cat>
          <c:val>
            <c:numRef>
              <c:f>operating_cashflow!$D$3:$K$3</c:f>
              <c:numCache>
                <c:formatCode>#,##0</c:formatCode>
                <c:ptCount val="8"/>
                <c:pt idx="1">
                  <c:v>9.9</c:v>
                </c:pt>
                <c:pt idx="2">
                  <c:v>3.6</c:v>
                </c:pt>
                <c:pt idx="3">
                  <c:v>5.7</c:v>
                </c:pt>
                <c:pt idx="4" formatCode="#.##00">
                  <c:v>0.4</c:v>
                </c:pt>
                <c:pt idx="5">
                  <c:v>62</c:v>
                </c:pt>
                <c:pt idx="6">
                  <c:v>10.7</c:v>
                </c:pt>
              </c:numCache>
            </c:numRef>
          </c:val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0"/>
        <c:overlap val="100"/>
        <c:axId val="119473280"/>
        <c:axId val="119474816"/>
      </c:barChart>
      <c:catAx>
        <c:axId val="119473280"/>
        <c:scaling>
          <c:orientation val="minMax"/>
        </c:scaling>
        <c:delete val="0"/>
        <c:axPos val="b"/>
        <c:majorTickMark val="none"/>
        <c:minorTickMark val="none"/>
        <c:tickLblPos val="low"/>
        <c:txPr>
          <a:bodyPr/>
          <a:lstStyle/>
          <a:p>
            <a:pPr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pPr>
            <a:endParaRPr lang="es-ES"/>
          </a:p>
        </c:txPr>
        <c:crossAx val="119474816"/>
        <c:crosses val="autoZero"/>
        <c:auto val="1"/>
        <c:lblAlgn val="ctr"/>
        <c:lblOffset val="100"/>
        <c:noMultiLvlLbl val="0"/>
      </c:catAx>
      <c:valAx>
        <c:axId val="119474816"/>
        <c:scaling>
          <c:orientation val="minMax"/>
        </c:scaling>
        <c:delete val="1"/>
        <c:axPos val="l"/>
        <c:numFmt formatCode="#,##0" sourceLinked="1"/>
        <c:majorTickMark val="out"/>
        <c:minorTickMark val="none"/>
        <c:tickLblPos val="nextTo"/>
        <c:crossAx val="119473280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500" b="1">
          <a:solidFill>
            <a:schemeClr val="bg1"/>
          </a:solidFill>
        </a:defRPr>
      </a:pPr>
      <a:endParaRPr lang="es-ES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006D9B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7F7F7F"/>
              </a:solidFill>
            </c:spPr>
          </c:dPt>
          <c:dPt>
            <c:idx val="1"/>
            <c:invertIfNegative val="0"/>
            <c:bubble3D val="0"/>
          </c:dPt>
          <c:dPt>
            <c:idx val="2"/>
            <c:invertIfNegative val="0"/>
            <c:bubble3D val="0"/>
            <c:spPr>
              <a:solidFill>
                <a:schemeClr val="bg1">
                  <a:lumMod val="50000"/>
                </a:schemeClr>
              </a:solidFill>
            </c:spPr>
          </c:dPt>
          <c:dPt>
            <c:idx val="3"/>
            <c:invertIfNegative val="0"/>
            <c:bubble3D val="0"/>
            <c:spPr>
              <a:solidFill>
                <a:srgbClr val="7F7F7F"/>
              </a:solidFill>
            </c:spPr>
          </c:dPt>
          <c:dPt>
            <c:idx val="4"/>
            <c:invertIfNegative val="0"/>
            <c:bubble3D val="0"/>
          </c:dPt>
          <c:dLbls>
            <c:numFmt formatCode="#,##0" sourceLinked="0"/>
            <c:txPr>
              <a:bodyPr/>
              <a:lstStyle/>
              <a:p>
                <a:pPr>
                  <a:defRPr sz="1200" b="1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es-E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DIGITAL_TRANSF_PUBLI_CF!$C$173:$C$174</c:f>
              <c:strCache>
                <c:ptCount val="2"/>
                <c:pt idx="0">
                  <c:v>1Q 2015</c:v>
                </c:pt>
                <c:pt idx="1">
                  <c:v>1Q 2016</c:v>
                </c:pt>
              </c:strCache>
            </c:strRef>
          </c:cat>
          <c:val>
            <c:numRef>
              <c:f>DIGITAL_TRANSF_PUBLI_CF!$D$173:$D$174</c:f>
              <c:numCache>
                <c:formatCode>General</c:formatCode>
                <c:ptCount val="2"/>
                <c:pt idx="0">
                  <c:v>103.9</c:v>
                </c:pt>
                <c:pt idx="1">
                  <c:v>121.3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4"/>
        <c:overlap val="60"/>
        <c:axId val="111806336"/>
        <c:axId val="111807872"/>
      </c:barChart>
      <c:catAx>
        <c:axId val="1118063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>
            <a:solidFill>
              <a:srgbClr val="595959"/>
            </a:solidFill>
          </a:ln>
        </c:spPr>
        <c:txPr>
          <a:bodyPr/>
          <a:lstStyle/>
          <a:p>
            <a:pPr>
              <a:defRPr b="1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s-ES"/>
          </a:p>
        </c:txPr>
        <c:crossAx val="111807872"/>
        <c:crosses val="autoZero"/>
        <c:auto val="1"/>
        <c:lblAlgn val="ctr"/>
        <c:lblOffset val="100"/>
        <c:noMultiLvlLbl val="0"/>
      </c:catAx>
      <c:valAx>
        <c:axId val="111807872"/>
        <c:scaling>
          <c:orientation val="minMax"/>
          <c:min val="60"/>
        </c:scaling>
        <c:delete val="1"/>
        <c:axPos val="l"/>
        <c:numFmt formatCode="General" sourceLinked="1"/>
        <c:majorTickMark val="out"/>
        <c:minorTickMark val="none"/>
        <c:tickLblPos val="nextTo"/>
        <c:crossAx val="111806336"/>
        <c:crosses val="autoZero"/>
        <c:crossBetween val="between"/>
      </c:valAx>
      <c:spPr>
        <a:noFill/>
      </c:spPr>
    </c:plotArea>
    <c:plotVisOnly val="1"/>
    <c:dispBlanksAs val="gap"/>
    <c:showDLblsOverMax val="0"/>
  </c:chart>
  <c:spPr>
    <a:noFill/>
    <a:ln>
      <a:noFill/>
    </a:ln>
  </c:spPr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27083333333333331"/>
          <c:y val="0.21990740740740741"/>
          <c:w val="0.34166666666666667"/>
          <c:h val="0.56944444444444442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tx1">
                  <a:lumMod val="65000"/>
                  <a:lumOff val="35000"/>
                </a:schemeClr>
              </a:solidFill>
            </c:spPr>
          </c:dPt>
          <c:dPt>
            <c:idx val="1"/>
            <c:bubble3D val="0"/>
            <c:spPr>
              <a:solidFill>
                <a:srgbClr val="006D9B"/>
              </a:solidFill>
            </c:spPr>
          </c:dPt>
          <c:dPt>
            <c:idx val="2"/>
            <c:bubble3D val="0"/>
            <c:spPr>
              <a:solidFill>
                <a:schemeClr val="bg1">
                  <a:lumMod val="65000"/>
                </a:schemeClr>
              </a:solidFill>
            </c:spPr>
          </c:dPt>
          <c:dLbls>
            <c:dLbl>
              <c:idx val="0"/>
              <c:layout>
                <c:manualLayout>
                  <c:x val="0"/>
                  <c:y val="3.7037037037037035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0.1111111111111111"/>
                  <c:y val="-0.24537037037037038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7777777777777752E-2"/>
                  <c:y val="0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es-ES"/>
              </a:p>
            </c:tx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howLeaderLines val="0"/>
          </c:dLbls>
          <c:cat>
            <c:strRef>
              <c:f>DIGITAL_TRANSF_PUBLI_CF!$C$159:$C$161</c:f>
              <c:strCache>
                <c:ptCount val="3"/>
                <c:pt idx="0">
                  <c:v>Advertising</c:v>
                </c:pt>
                <c:pt idx="1">
                  <c:v>Santillana</c:v>
                </c:pt>
                <c:pt idx="2">
                  <c:v>Others </c:v>
                </c:pt>
              </c:strCache>
            </c:strRef>
          </c:cat>
          <c:val>
            <c:numRef>
              <c:f>DIGITAL_TRANSF_PUBLI_CF!$E$159:$E$161</c:f>
              <c:numCache>
                <c:formatCode>0%</c:formatCode>
                <c:ptCount val="3"/>
                <c:pt idx="0">
                  <c:v>0.21562295978684734</c:v>
                </c:pt>
                <c:pt idx="1">
                  <c:v>0.68237079385245181</c:v>
                </c:pt>
                <c:pt idx="2">
                  <c:v>0.10200624636070087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0"/>
        </c:dLbls>
        <c:firstSliceAng val="0"/>
      </c:pieChart>
    </c:plotArea>
    <c:plotVisOnly val="1"/>
    <c:dispBlanksAs val="gap"/>
    <c:showDLblsOverMax val="0"/>
  </c:chart>
  <c:spPr>
    <a:ln>
      <a:noFill/>
    </a:ln>
  </c:spPr>
  <c:externalData r:id="rId2">
    <c:autoUpdate val="0"/>
  </c:externalData>
</c:chartSpace>
</file>

<file path=ppt/theme/theme1.xml><?xml version="1.0" encoding="utf-8"?>
<a:theme xmlns:a="http://schemas.openxmlformats.org/drawingml/2006/main" name="4_Default Design">
  <a:themeElements>
    <a:clrScheme name="4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ersonalizado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800" b="1" i="0" u="none" strike="noStrike" cap="none" normalizeH="0" baseline="0" smtClean="0">
            <a:ln>
              <a:noFill/>
            </a:ln>
            <a:solidFill>
              <a:srgbClr val="4D4D4D"/>
            </a:solidFill>
            <a:effectLst/>
            <a:latin typeface="Garamond" pitchFamily="1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800" b="1" i="0" u="none" strike="noStrike" cap="none" normalizeH="0" baseline="0" smtClean="0">
            <a:ln>
              <a:noFill/>
            </a:ln>
            <a:solidFill>
              <a:srgbClr val="4D4D4D"/>
            </a:solidFill>
            <a:effectLst/>
            <a:latin typeface="Garamond" pitchFamily="1" charset="0"/>
          </a:defRPr>
        </a:defPPr>
      </a:lstStyle>
    </a:lnDef>
  </a:objectDefaults>
  <a:extraClrSchemeLst>
    <a:extraClrScheme>
      <a:clrScheme name="4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Override1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126220</TotalTime>
  <Words>1353</Words>
  <Application>Microsoft Office PowerPoint</Application>
  <PresentationFormat>Presentación en pantalla (4:3)</PresentationFormat>
  <Paragraphs>232</Paragraphs>
  <Slides>16</Slides>
  <Notes>7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17" baseType="lpstr">
      <vt:lpstr>4_Default Design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xxxxxxxx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PRCORP</dc:creator>
  <cp:lastModifiedBy>Monfort Montoliu, Cira</cp:lastModifiedBy>
  <cp:revision>1954</cp:revision>
  <cp:lastPrinted>2016-05-06T09:30:44Z</cp:lastPrinted>
  <dcterms:created xsi:type="dcterms:W3CDTF">2013-05-27T08:22:08Z</dcterms:created>
  <dcterms:modified xsi:type="dcterms:W3CDTF">2016-05-09T14:20:26Z</dcterms:modified>
</cp:coreProperties>
</file>